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</p:sldMasterIdLst>
  <p:notesMasterIdLst>
    <p:notesMasterId r:id="rId19"/>
  </p:notesMasterIdLst>
  <p:sldIdLst>
    <p:sldId id="268" r:id="rId2"/>
    <p:sldId id="265" r:id="rId3"/>
    <p:sldId id="264" r:id="rId4"/>
    <p:sldId id="266" r:id="rId5"/>
    <p:sldId id="267" r:id="rId6"/>
    <p:sldId id="259" r:id="rId7"/>
    <p:sldId id="257" r:id="rId8"/>
    <p:sldId id="260" r:id="rId9"/>
    <p:sldId id="269" r:id="rId10"/>
    <p:sldId id="258" r:id="rId11"/>
    <p:sldId id="270" r:id="rId12"/>
    <p:sldId id="276" r:id="rId13"/>
    <p:sldId id="271" r:id="rId14"/>
    <p:sldId id="272" r:id="rId15"/>
    <p:sldId id="273" r:id="rId16"/>
    <p:sldId id="275" r:id="rId17"/>
    <p:sldId id="274" r:id="rId18"/>
  </p:sldIdLst>
  <p:sldSz cx="9144000" cy="6858000" type="screen4x3"/>
  <p:notesSz cx="6858000" cy="9144000"/>
  <p:defaultTextStyle>
    <a:lvl1pPr>
      <a:defRPr sz="2400">
        <a:uFill>
          <a:solidFill/>
        </a:uFill>
        <a:latin typeface="Times New Roman"/>
        <a:ea typeface="Times New Roman"/>
        <a:cs typeface="Times New Roman"/>
        <a:sym typeface="Times New Roman"/>
      </a:defRPr>
    </a:lvl1pPr>
    <a:lvl2pPr indent="457200">
      <a:defRPr sz="2400">
        <a:uFill>
          <a:solidFill/>
        </a:uFill>
        <a:latin typeface="Times New Roman"/>
        <a:ea typeface="Times New Roman"/>
        <a:cs typeface="Times New Roman"/>
        <a:sym typeface="Times New Roman"/>
      </a:defRPr>
    </a:lvl2pPr>
    <a:lvl3pPr indent="914400">
      <a:defRPr sz="2400">
        <a:uFill>
          <a:solidFill/>
        </a:uFill>
        <a:latin typeface="Times New Roman"/>
        <a:ea typeface="Times New Roman"/>
        <a:cs typeface="Times New Roman"/>
        <a:sym typeface="Times New Roman"/>
      </a:defRPr>
    </a:lvl3pPr>
    <a:lvl4pPr indent="1371600">
      <a:defRPr sz="2400">
        <a:uFill>
          <a:solidFill/>
        </a:uFill>
        <a:latin typeface="Times New Roman"/>
        <a:ea typeface="Times New Roman"/>
        <a:cs typeface="Times New Roman"/>
        <a:sym typeface="Times New Roman"/>
      </a:defRPr>
    </a:lvl4pPr>
    <a:lvl5pPr indent="1828800">
      <a:defRPr sz="2400">
        <a:uFill>
          <a:solidFill/>
        </a:uFill>
        <a:latin typeface="Times New Roman"/>
        <a:ea typeface="Times New Roman"/>
        <a:cs typeface="Times New Roman"/>
        <a:sym typeface="Times New Roman"/>
      </a:defRPr>
    </a:lvl5pPr>
    <a:lvl6pPr>
      <a:defRPr sz="2400">
        <a:uFill>
          <a:solidFill/>
        </a:uFill>
        <a:latin typeface="Times New Roman"/>
        <a:ea typeface="Times New Roman"/>
        <a:cs typeface="Times New Roman"/>
        <a:sym typeface="Times New Roman"/>
      </a:defRPr>
    </a:lvl6pPr>
    <a:lvl7pPr>
      <a:defRPr sz="2400">
        <a:uFill>
          <a:solidFill/>
        </a:uFill>
        <a:latin typeface="Times New Roman"/>
        <a:ea typeface="Times New Roman"/>
        <a:cs typeface="Times New Roman"/>
        <a:sym typeface="Times New Roman"/>
      </a:defRPr>
    </a:lvl7pPr>
    <a:lvl8pPr>
      <a:defRPr sz="2400">
        <a:uFill>
          <a:solidFill/>
        </a:uFill>
        <a:latin typeface="Times New Roman"/>
        <a:ea typeface="Times New Roman"/>
        <a:cs typeface="Times New Roman"/>
        <a:sym typeface="Times New Roman"/>
      </a:defRPr>
    </a:lvl8pPr>
    <a:lvl9pPr>
      <a:defRPr sz="2400">
        <a:uFill>
          <a:solidFill/>
        </a:uFill>
        <a:latin typeface="Times New Roman"/>
        <a:ea typeface="Times New Roman"/>
        <a:cs typeface="Times New Roman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DFF"/>
          </a:solidFill>
        </a:fill>
      </a:tcStyle>
    </a:wholeTbl>
    <a:band2H>
      <a:tcTxStyle/>
      <a:tcStyle>
        <a:tcBdr/>
        <a:fill>
          <a:solidFill>
            <a:srgbClr val="EAE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699FF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699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699F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6F6"/>
          </a:solidFill>
        </a:fill>
      </a:tcStyle>
    </a:wholeTbl>
    <a:band2H>
      <a:tcTxStyle/>
      <a:tcStyle>
        <a:tcBdr/>
        <a:fill>
          <a:solidFill>
            <a:srgbClr val="E9F3FA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CB9E7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CB9E7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CB9E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99FF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99F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47" autoAdjust="0"/>
  </p:normalViewPr>
  <p:slideViewPr>
    <p:cSldViewPr snapToGrid="0" snapToObjects="1">
      <p:cViewPr varScale="1">
        <p:scale>
          <a:sx n="74" d="100"/>
          <a:sy n="74" d="100"/>
        </p:scale>
        <p:origin x="-12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4569772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4198-2F15-7649-9EED-D295627A2E65}" type="datetimeFigureOut">
              <a:rPr lang="en-US" smtClean="0"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3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4198-2F15-7649-9EED-D295627A2E65}" type="datetimeFigureOut">
              <a:rPr lang="en-US" smtClean="0"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6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4198-2F15-7649-9EED-D295627A2E65}" type="datetimeFigureOut">
              <a:rPr lang="en-US" smtClean="0"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84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effectLst/>
                <a:uFillTx/>
              </a:defRPr>
            </a:pPr>
            <a:r>
              <a:rPr sz="4400"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/>
                </a:u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685799" y="1981200"/>
            <a:ext cx="3814235" cy="4876800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342900" indent="-342900" algn="l">
              <a:buClr>
                <a:srgbClr val="66CCFF"/>
              </a:buClr>
              <a:buSzPct val="80000"/>
              <a:buFont typeface="Wingdings"/>
              <a:buChar char="●"/>
            </a:lvl1pPr>
            <a:lvl2pPr marL="783771" indent="-326571" algn="l">
              <a:buClr>
                <a:srgbClr val="66CCFF"/>
              </a:buClr>
              <a:buSzPct val="90000"/>
              <a:buFont typeface="Wingdings"/>
              <a:buChar char="–"/>
            </a:lvl2pPr>
            <a:lvl3pPr marL="1219200" indent="-304800" algn="l">
              <a:buClr>
                <a:srgbClr val="66CCFF"/>
              </a:buClr>
              <a:buSzPct val="60000"/>
              <a:buFont typeface="Wingdings"/>
              <a:buChar char="●"/>
            </a:lvl3pPr>
            <a:lvl4pPr marL="1737360" indent="-365760" algn="l">
              <a:buClr>
                <a:srgbClr val="66CCFF"/>
              </a:buClr>
              <a:buSzPct val="100000"/>
              <a:buFont typeface="Wingdings"/>
              <a:buChar char="–"/>
            </a:lvl4pPr>
            <a:lvl5pPr marL="2235200" indent="-406400" algn="l">
              <a:buClr>
                <a:srgbClr val="66CCFF"/>
              </a:buClr>
              <a:buSzPct val="100000"/>
              <a:buFont typeface="Wingdings"/>
              <a:buChar char="•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4198-2F15-7649-9EED-D295627A2E65}" type="datetimeFigureOut">
              <a:rPr lang="en-US" smtClean="0"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8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4198-2F15-7649-9EED-D295627A2E65}" type="datetimeFigureOut">
              <a:rPr lang="en-US" smtClean="0"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2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4198-2F15-7649-9EED-D295627A2E65}" type="datetimeFigureOut">
              <a:rPr lang="en-US" smtClean="0"/>
              <a:t>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2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4198-2F15-7649-9EED-D295627A2E65}" type="datetimeFigureOut">
              <a:rPr lang="en-US" smtClean="0"/>
              <a:t>2/9/15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4198-2F15-7649-9EED-D295627A2E65}" type="datetimeFigureOut">
              <a:rPr lang="en-US" smtClean="0"/>
              <a:t>2/9/15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5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4198-2F15-7649-9EED-D295627A2E65}" type="datetimeFigureOut">
              <a:rPr lang="en-US" smtClean="0"/>
              <a:t>2/9/15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1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4198-2F15-7649-9EED-D295627A2E65}" type="datetimeFigureOut">
              <a:rPr lang="en-US" smtClean="0"/>
              <a:t>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4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4198-2F15-7649-9EED-D295627A2E65}" type="datetimeFigureOut">
              <a:rPr lang="en-US" smtClean="0"/>
              <a:t>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1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B4198-2F15-7649-9EED-D295627A2E65}" type="datetimeFigureOut">
              <a:rPr lang="en-US" smtClean="0"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4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Glittering Generalities</a:t>
            </a:r>
            <a:endParaRPr lang="en-US" dirty="0"/>
          </a:p>
        </p:txBody>
      </p:sp>
      <p:sp>
        <p:nvSpPr>
          <p:cNvPr id="41" name="Shape 4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600"/>
              </a:spcBef>
              <a:defRPr sz="2800"/>
            </a:lvl1pPr>
          </a:lstStyle>
          <a:p>
            <a:pPr lvl="0">
              <a:buFont typeface="Arial"/>
              <a:buChar char="•"/>
              <a:defRPr sz="1800">
                <a:uFillTx/>
              </a:defRPr>
            </a:pPr>
            <a:r>
              <a:rPr lang="en-US" sz="2800" dirty="0" smtClean="0">
                <a:uFill>
                  <a:solidFill/>
                </a:uFill>
              </a:rPr>
              <a:t>The use of vague words </a:t>
            </a:r>
            <a:r>
              <a:rPr sz="2800" dirty="0" smtClean="0">
                <a:uFill>
                  <a:solidFill/>
                </a:uFill>
              </a:rPr>
              <a:t>that </a:t>
            </a:r>
            <a:r>
              <a:rPr lang="en-US" sz="2800" dirty="0" smtClean="0">
                <a:uFill>
                  <a:solidFill/>
                </a:uFill>
              </a:rPr>
              <a:t>evoke</a:t>
            </a:r>
            <a:r>
              <a:rPr sz="2800" dirty="0" smtClean="0">
                <a:uFill>
                  <a:solidFill/>
                </a:uFill>
              </a:rPr>
              <a:t> </a:t>
            </a:r>
            <a:r>
              <a:rPr sz="2800" dirty="0">
                <a:uFill>
                  <a:solidFill/>
                </a:uFill>
              </a:rPr>
              <a:t>a positive emotional response from an </a:t>
            </a:r>
            <a:r>
              <a:rPr sz="2800" dirty="0" smtClean="0">
                <a:uFill>
                  <a:solidFill/>
                </a:uFill>
              </a:rPr>
              <a:t>audience</a:t>
            </a:r>
            <a:r>
              <a:rPr lang="en-US" sz="2800" dirty="0" smtClean="0">
                <a:uFill>
                  <a:solidFill/>
                </a:uFill>
              </a:rPr>
              <a:t> but actually convey no real information</a:t>
            </a:r>
            <a:r>
              <a:rPr sz="2800" dirty="0" smtClean="0">
                <a:uFill>
                  <a:solidFill/>
                </a:uFill>
              </a:rPr>
              <a:t>.</a:t>
            </a:r>
            <a:endParaRPr sz="2800" dirty="0">
              <a:uFill>
                <a:solidFill/>
              </a:uFill>
            </a:endParaRPr>
          </a:p>
        </p:txBody>
      </p:sp>
      <p:pic>
        <p:nvPicPr>
          <p:cNvPr id="43" name="air crisp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6212" y="3068162"/>
            <a:ext cx="6303578" cy="32539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Glittering Generalities -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politics, these words are often used:</a:t>
            </a:r>
          </a:p>
          <a:p>
            <a:pPr lvl="1"/>
            <a:r>
              <a:rPr lang="en-US" dirty="0" smtClean="0"/>
              <a:t>Freedom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Prosperity</a:t>
            </a:r>
          </a:p>
          <a:p>
            <a:pPr lvl="1"/>
            <a:r>
              <a:rPr lang="en-US" dirty="0" smtClean="0"/>
              <a:t>Independence</a:t>
            </a:r>
          </a:p>
          <a:p>
            <a:pPr lvl="1"/>
            <a:r>
              <a:rPr lang="en-US" dirty="0" smtClean="0"/>
              <a:t>Tradition</a:t>
            </a:r>
          </a:p>
          <a:p>
            <a:pPr lvl="1"/>
            <a:r>
              <a:rPr lang="en-US" dirty="0" smtClean="0"/>
              <a:t>Change</a:t>
            </a:r>
            <a:endParaRPr lang="en-US" dirty="0"/>
          </a:p>
        </p:txBody>
      </p:sp>
      <p:pic>
        <p:nvPicPr>
          <p:cNvPr id="4" name="Picture 3" descr="McCain (glittering gen.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30" y="2619100"/>
            <a:ext cx="4891674" cy="367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96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one is exempt</a:t>
            </a:r>
            <a:endParaRPr lang="en-US" dirty="0"/>
          </a:p>
        </p:txBody>
      </p:sp>
      <p:pic>
        <p:nvPicPr>
          <p:cNvPr id="8" name="Content Placeholder 7" descr="ObamaProgre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72" t="-1428" r="-205766"/>
          <a:stretch/>
        </p:blipFill>
        <p:spPr>
          <a:xfrm>
            <a:off x="148248" y="1600200"/>
            <a:ext cx="8229600" cy="4525963"/>
          </a:xfrm>
        </p:spPr>
      </p:pic>
      <p:pic>
        <p:nvPicPr>
          <p:cNvPr id="9" name="Picture 8" descr="Romney 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45" y="2504264"/>
            <a:ext cx="5378459" cy="358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53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Calling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politics, </a:t>
            </a:r>
            <a:r>
              <a:rPr lang="en-US" dirty="0" smtClean="0"/>
              <a:t>this often links </a:t>
            </a:r>
            <a:r>
              <a:rPr lang="en-US" dirty="0"/>
              <a:t>a person or idea to a negative </a:t>
            </a:r>
            <a:r>
              <a:rPr lang="en-US" dirty="0" smtClean="0"/>
              <a:t>symbol or idea rather than examining the evidence.</a:t>
            </a:r>
          </a:p>
          <a:p>
            <a:pPr lvl="1"/>
            <a:r>
              <a:rPr lang="en-US" dirty="0" smtClean="0"/>
              <a:t>“Tax and spend liberals”</a:t>
            </a:r>
          </a:p>
          <a:p>
            <a:pPr lvl="1"/>
            <a:r>
              <a:rPr lang="en-US" dirty="0" smtClean="0"/>
              <a:t>“Socialist” ideas</a:t>
            </a:r>
          </a:p>
          <a:p>
            <a:pPr lvl="1"/>
            <a:r>
              <a:rPr lang="en-US" dirty="0" smtClean="0"/>
              <a:t>“Right wing radicals”</a:t>
            </a:r>
          </a:p>
          <a:p>
            <a:pPr lvl="1"/>
            <a:r>
              <a:rPr lang="en-US" dirty="0" smtClean="0"/>
              <a:t>“Tree huggers”</a:t>
            </a:r>
          </a:p>
          <a:p>
            <a:pPr lvl="1"/>
            <a:endParaRPr lang="en-US" dirty="0"/>
          </a:p>
          <a:p>
            <a:r>
              <a:rPr lang="en-US" dirty="0" smtClean="0"/>
              <a:t>Often used to evoke fear and/or hatred</a:t>
            </a:r>
          </a:p>
        </p:txBody>
      </p:sp>
    </p:spTree>
    <p:extLst>
      <p:ext uri="{BB962C8B-B14F-4D97-AF65-F5344CB8AC3E}">
        <p14:creationId xmlns:p14="http://schemas.microsoft.com/office/powerpoint/2010/main" val="418813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Calling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name for Ad hominem</a:t>
            </a:r>
          </a:p>
          <a:p>
            <a:endParaRPr lang="en-US" dirty="0"/>
          </a:p>
          <a:p>
            <a:r>
              <a:rPr lang="en-US" dirty="0" smtClean="0"/>
              <a:t>Connotation is critical</a:t>
            </a:r>
          </a:p>
          <a:p>
            <a:pPr lvl="1"/>
            <a:r>
              <a:rPr lang="en-US" dirty="0" smtClean="0"/>
              <a:t>“Stingy” vs. “thrifty”</a:t>
            </a:r>
          </a:p>
          <a:p>
            <a:pPr lvl="1"/>
            <a:r>
              <a:rPr lang="en-US" dirty="0" smtClean="0"/>
              <a:t>“Confident” vs. “arrogant”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97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Stacking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65907"/>
          </a:xfrm>
        </p:spPr>
        <p:txBody>
          <a:bodyPr>
            <a:normAutofit/>
          </a:bodyPr>
          <a:lstStyle/>
          <a:p>
            <a:r>
              <a:rPr lang="en-US" dirty="0" smtClean="0"/>
              <a:t>Showing only the facts that support your position while omitting facts that may hurt your position.</a:t>
            </a:r>
          </a:p>
        </p:txBody>
      </p:sp>
      <p:pic>
        <p:nvPicPr>
          <p:cNvPr id="4" name="Picture 3" descr="diet coke 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35" y="2886599"/>
            <a:ext cx="4964771" cy="36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72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Propaganda does not always have a negative purpose.</a:t>
            </a:r>
            <a:endParaRPr lang="en-US" dirty="0"/>
          </a:p>
        </p:txBody>
      </p:sp>
      <p:pic>
        <p:nvPicPr>
          <p:cNvPr id="4" name="Picture 3" descr="Save the Children 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23" y="2277482"/>
            <a:ext cx="4415562" cy="44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69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hard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distinguish between </a:t>
            </a:r>
            <a:r>
              <a:rPr lang="en-US" i="1" dirty="0" smtClean="0"/>
              <a:t>propaganda </a:t>
            </a:r>
            <a:r>
              <a:rPr lang="en-US" dirty="0" smtClean="0"/>
              <a:t>and effective </a:t>
            </a:r>
            <a:r>
              <a:rPr lang="en-US" i="1" dirty="0" smtClean="0"/>
              <a:t>persuasion</a:t>
            </a:r>
          </a:p>
          <a:p>
            <a:pPr lvl="1"/>
            <a:r>
              <a:rPr lang="en-US" dirty="0" smtClean="0"/>
              <a:t>Both use many of the same techniques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Effective persuasion tries to </a:t>
            </a:r>
          </a:p>
          <a:p>
            <a:pPr lvl="1"/>
            <a:r>
              <a:rPr lang="en-US" dirty="0" smtClean="0"/>
              <a:t>Provide objective evidence for a position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the whole truth, including counterarguments</a:t>
            </a:r>
          </a:p>
          <a:p>
            <a:pPr lvl="1"/>
            <a:endParaRPr lang="en-US" dirty="0" smtClean="0"/>
          </a:p>
          <a:p>
            <a:pPr lvl="1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4584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 defined – an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“The spreading of ideas, information, or rumor for the purpose of helping or injuring an institution, cause, or person.”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			- </a:t>
            </a:r>
            <a:r>
              <a:rPr lang="en-US" sz="2400" dirty="0" smtClean="0"/>
              <a:t>Webster’s Dictionary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047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97429"/>
          </a:xfrm>
        </p:spPr>
        <p:txBody>
          <a:bodyPr/>
          <a:lstStyle/>
          <a:p>
            <a:r>
              <a:rPr lang="en-US" dirty="0" smtClean="0"/>
              <a:t>Propaganda defined – the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1199"/>
            <a:ext cx="7772401" cy="4532088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“Ideas, facts, or allegations spread deliberately to further one’s cause or to damage an opposing cause.”</a:t>
            </a:r>
          </a:p>
          <a:p>
            <a:pPr marL="0" indent="0">
              <a:buNone/>
            </a:pPr>
            <a:r>
              <a:rPr lang="en-US" dirty="0" smtClean="0"/>
              <a:t>										- </a:t>
            </a:r>
            <a:r>
              <a:rPr lang="en-US" sz="2400" dirty="0" smtClean="0"/>
              <a:t>Webster’s Dictionary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charset="2"/>
              <a:buChar char="²"/>
            </a:pPr>
            <a:r>
              <a:rPr lang="en-US" dirty="0" smtClean="0"/>
              <a:t>“</a:t>
            </a:r>
            <a:r>
              <a:rPr lang="en-US" dirty="0"/>
              <a:t>P</a:t>
            </a:r>
            <a:r>
              <a:rPr lang="en-US" dirty="0" smtClean="0"/>
              <a:t>ropaganda” has a </a:t>
            </a:r>
            <a:r>
              <a:rPr lang="en-US" i="1" dirty="0" smtClean="0"/>
              <a:t>negative </a:t>
            </a:r>
            <a:r>
              <a:rPr lang="en-US" dirty="0" smtClean="0"/>
              <a:t>connotation.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60444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fits the definition?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Advertising?</a:t>
            </a:r>
          </a:p>
          <a:p>
            <a:r>
              <a:rPr lang="en-US" dirty="0" smtClean="0"/>
              <a:t>Political campaigns?</a:t>
            </a:r>
          </a:p>
          <a:p>
            <a:r>
              <a:rPr lang="en-US" dirty="0" smtClean="0"/>
              <a:t>War posters?</a:t>
            </a:r>
          </a:p>
          <a:p>
            <a:r>
              <a:rPr lang="en-US" dirty="0" smtClean="0"/>
              <a:t>School spirit posters?</a:t>
            </a:r>
          </a:p>
          <a:p>
            <a:pPr lvl="1"/>
            <a:r>
              <a:rPr lang="en-US" dirty="0" smtClean="0"/>
              <a:t>“Swat the Hornets!”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Newspapers?</a:t>
            </a:r>
          </a:p>
          <a:p>
            <a:r>
              <a:rPr lang="en-US" dirty="0" smtClean="0"/>
              <a:t>Scientific journals?</a:t>
            </a:r>
          </a:p>
          <a:p>
            <a:r>
              <a:rPr lang="en-US" dirty="0" smtClean="0"/>
              <a:t>Academic writing?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6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 is a form of persuasion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695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Audience/purpose</a:t>
            </a:r>
          </a:p>
          <a:p>
            <a:r>
              <a:rPr lang="en-US" dirty="0" smtClean="0"/>
              <a:t>Ethos</a:t>
            </a:r>
          </a:p>
          <a:p>
            <a:r>
              <a:rPr lang="en-US" dirty="0" smtClean="0"/>
              <a:t>Logos </a:t>
            </a:r>
          </a:p>
          <a:p>
            <a:r>
              <a:rPr lang="en-US" dirty="0" smtClean="0"/>
              <a:t>Pathos – often the most important element:</a:t>
            </a:r>
          </a:p>
          <a:p>
            <a:pPr lvl="1"/>
            <a:r>
              <a:rPr lang="en-US" dirty="0" smtClean="0"/>
              <a:t>Hope of gain</a:t>
            </a:r>
          </a:p>
          <a:p>
            <a:pPr lvl="1"/>
            <a:r>
              <a:rPr lang="en-US" dirty="0" smtClean="0"/>
              <a:t>Fear of loss</a:t>
            </a:r>
          </a:p>
        </p:txBody>
      </p:sp>
    </p:spTree>
    <p:extLst>
      <p:ext uri="{BB962C8B-B14F-4D97-AF65-F5344CB8AC3E}">
        <p14:creationId xmlns:p14="http://schemas.microsoft.com/office/powerpoint/2010/main" val="180577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45" name="Shape 45"/>
          <p:cNvSpPr>
            <a:spLocks noGrp="1"/>
          </p:cNvSpPr>
          <p:nvPr>
            <p:ph idx="1"/>
          </p:nvPr>
        </p:nvSpPr>
        <p:spPr>
          <a:xfrm>
            <a:off x="457200" y="1600200"/>
            <a:ext cx="3171535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600"/>
              </a:spcBef>
              <a:defRPr sz="2800"/>
            </a:lvl1pPr>
          </a:lstStyle>
          <a:p>
            <a:pPr lvl="0">
              <a:buFont typeface="Arial"/>
              <a:buChar char="•"/>
              <a:defRPr sz="1800">
                <a:uFillTx/>
              </a:defRPr>
            </a:pPr>
            <a:r>
              <a:rPr sz="2800" dirty="0">
                <a:uFill>
                  <a:solidFill/>
                </a:uFill>
              </a:rPr>
              <a:t>The act of relating something </a:t>
            </a:r>
            <a:r>
              <a:rPr lang="en-US" sz="2800" dirty="0" smtClean="0">
                <a:uFill>
                  <a:solidFill/>
                </a:uFill>
              </a:rPr>
              <a:t>positive </a:t>
            </a:r>
            <a:r>
              <a:rPr sz="2800" dirty="0" smtClean="0">
                <a:uFill>
                  <a:solidFill/>
                </a:uFill>
              </a:rPr>
              <a:t>with </a:t>
            </a:r>
            <a:r>
              <a:rPr sz="2800" dirty="0">
                <a:uFill>
                  <a:solidFill/>
                </a:uFill>
              </a:rPr>
              <a:t>a product.</a:t>
            </a:r>
          </a:p>
        </p:txBody>
      </p:sp>
      <p:pic>
        <p:nvPicPr>
          <p:cNvPr id="2" name="Picture 1" descr="marlboro man 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619" y="1614077"/>
            <a:ext cx="3813631" cy="5234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85800" y="335023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dirty="0" smtClean="0"/>
              <a:t>Testimonials</a:t>
            </a:r>
            <a:endParaRPr dirty="0"/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685799" y="1478621"/>
            <a:ext cx="6680201" cy="12119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spcBef>
                <a:spcPts val="600"/>
              </a:spcBef>
              <a:buFont typeface="Arial"/>
              <a:buChar char="•"/>
              <a:defRPr sz="1800">
                <a:uFillTx/>
              </a:defRPr>
            </a:pPr>
            <a:r>
              <a:rPr sz="2800" dirty="0">
                <a:uFill>
                  <a:solidFill/>
                </a:uFill>
              </a:rPr>
              <a:t>The use of well-known, respected people to endorse a product or service.</a:t>
            </a:r>
          </a:p>
          <a:p>
            <a:pPr lvl="0">
              <a:spcBef>
                <a:spcPts val="600"/>
              </a:spcBef>
              <a:defRPr sz="1800">
                <a:uFillTx/>
              </a:defRPr>
            </a:pPr>
            <a:endParaRPr sz="2800" dirty="0">
              <a:uFill>
                <a:solidFill/>
              </a:uFill>
            </a:endParaRPr>
          </a:p>
        </p:txBody>
      </p:sp>
      <p:pic>
        <p:nvPicPr>
          <p:cNvPr id="2" name="Picture 1" descr="covergirl-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57" y="2720238"/>
            <a:ext cx="6513285" cy="36474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bway-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2692534"/>
            <a:ext cx="5080000" cy="3619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Folks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uFill>
                  <a:solidFill/>
                </a:uFill>
              </a:rPr>
              <a:t>The use of everyday people to sell a product or service.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Bandwagon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uFill>
                  <a:solidFill/>
                </a:uFill>
              </a:rPr>
              <a:t>The technique of appealing to people to join the crowd.</a:t>
            </a:r>
          </a:p>
          <a:p>
            <a:endParaRPr lang="en-US" dirty="0"/>
          </a:p>
        </p:txBody>
      </p:sp>
      <p:pic>
        <p:nvPicPr>
          <p:cNvPr id="4" name="Picture 3" descr="iOS 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3300972"/>
            <a:ext cx="4115344" cy="2807727"/>
          </a:xfrm>
          <a:prstGeom prst="rect">
            <a:avLst/>
          </a:prstGeom>
        </p:spPr>
      </p:pic>
      <p:pic>
        <p:nvPicPr>
          <p:cNvPr id="5" name="Picture 4" descr="Mcdonalds sig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80" y="3318563"/>
            <a:ext cx="3532336" cy="279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43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99FF"/>
      </a:accent1>
      <a:accent2>
        <a:srgbClr val="66CCFF"/>
      </a:accent2>
      <a:accent3>
        <a:srgbClr val="8F8F8F"/>
      </a:accent3>
      <a:accent4>
        <a:srgbClr val="707070"/>
      </a:accent4>
      <a:accent5>
        <a:srgbClr val="B8C9FF"/>
      </a:accent5>
      <a:accent6>
        <a:srgbClr val="5CB9E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6699FF"/>
          </a:solidFill>
          <a:prstDash val="solid"/>
          <a:round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6699FF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356</Words>
  <Application>Microsoft Macintosh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Propaganda</vt:lpstr>
      <vt:lpstr>Propaganda defined – an act</vt:lpstr>
      <vt:lpstr>Propaganda defined – the words</vt:lpstr>
      <vt:lpstr>What fits the definition?</vt:lpstr>
      <vt:lpstr>Propaganda is a form of persuasion</vt:lpstr>
      <vt:lpstr>Transfer</vt:lpstr>
      <vt:lpstr>Testimonials</vt:lpstr>
      <vt:lpstr>Plain Folks</vt:lpstr>
      <vt:lpstr>Bandwagon</vt:lpstr>
      <vt:lpstr>Glittering Generalities</vt:lpstr>
      <vt:lpstr>Glittering Generalities - Politics</vt:lpstr>
      <vt:lpstr>No one is exempt</vt:lpstr>
      <vt:lpstr>Name Calling</vt:lpstr>
      <vt:lpstr>Name Calling</vt:lpstr>
      <vt:lpstr>Card Stacking</vt:lpstr>
      <vt:lpstr>Good Propaganda</vt:lpstr>
      <vt:lpstr>The hard part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Scott MacLeod</cp:lastModifiedBy>
  <cp:revision>26</cp:revision>
  <dcterms:modified xsi:type="dcterms:W3CDTF">2015-02-10T04:59:34Z</dcterms:modified>
</cp:coreProperties>
</file>