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57" r:id="rId4"/>
    <p:sldId id="263" r:id="rId5"/>
    <p:sldId id="265" r:id="rId6"/>
    <p:sldId id="259" r:id="rId7"/>
    <p:sldId id="260" r:id="rId8"/>
    <p:sldId id="261" r:id="rId9"/>
    <p:sldId id="258" r:id="rId10"/>
    <p:sldId id="267" r:id="rId11"/>
    <p:sldId id="266" r:id="rId12"/>
    <p:sldId id="274" r:id="rId13"/>
    <p:sldId id="268" r:id="rId14"/>
    <p:sldId id="273"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925"/>
  </p:normalViewPr>
  <p:slideViewPr>
    <p:cSldViewPr snapToGrid="0" snapToObjects="1">
      <p:cViewPr varScale="1">
        <p:scale>
          <a:sx n="102" d="100"/>
          <a:sy n="102" d="100"/>
        </p:scale>
        <p:origin x="1512"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0A146-B5AF-764B-883F-1EBE17AE96F4}" type="datetimeFigureOut">
              <a:rPr lang="en-US" smtClean="0"/>
              <a:t>9/16/21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13583-EB14-164C-92A3-9FCBD7AC668B}" type="slidenum">
              <a:rPr lang="en-US" smtClean="0"/>
              <a:t>‹#›</a:t>
            </a:fld>
            <a:endParaRPr lang="en-US"/>
          </a:p>
        </p:txBody>
      </p:sp>
    </p:spTree>
    <p:extLst>
      <p:ext uri="{BB962C8B-B14F-4D97-AF65-F5344CB8AC3E}">
        <p14:creationId xmlns:p14="http://schemas.microsoft.com/office/powerpoint/2010/main" val="150521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Trumbull  1818   Placed in rotunda of US Capitol.</a:t>
            </a:r>
          </a:p>
        </p:txBody>
      </p:sp>
      <p:sp>
        <p:nvSpPr>
          <p:cNvPr id="4" name="Slide Number Placeholder 3"/>
          <p:cNvSpPr>
            <a:spLocks noGrp="1"/>
          </p:cNvSpPr>
          <p:nvPr>
            <p:ph type="sldNum" sz="quarter" idx="10"/>
          </p:nvPr>
        </p:nvSpPr>
        <p:spPr/>
        <p:txBody>
          <a:bodyPr/>
          <a:lstStyle/>
          <a:p>
            <a:fld id="{40413583-EB14-164C-92A3-9FCBD7AC668B}" type="slidenum">
              <a:rPr lang="en-US" smtClean="0"/>
              <a:t>3</a:t>
            </a:fld>
            <a:endParaRPr lang="en-US"/>
          </a:p>
        </p:txBody>
      </p:sp>
    </p:spTree>
    <p:extLst>
      <p:ext uri="{BB962C8B-B14F-4D97-AF65-F5344CB8AC3E}">
        <p14:creationId xmlns:p14="http://schemas.microsoft.com/office/powerpoint/2010/main" val="87144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36809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7017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9818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70834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70738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49DE7E-96E7-6844-B62A-3F50131812CC}"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32829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49DE7E-96E7-6844-B62A-3F50131812CC}" type="datetimeFigureOut">
              <a:rPr lang="en-US" smtClean="0"/>
              <a:t>9/16/21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57797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49DE7E-96E7-6844-B62A-3F50131812CC}" type="datetimeFigureOut">
              <a:rPr lang="en-US" smtClean="0"/>
              <a:t>9/16/21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74815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9DE7E-96E7-6844-B62A-3F50131812CC}" type="datetimeFigureOut">
              <a:rPr lang="en-US" smtClean="0"/>
              <a:t>9/16/21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44193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49DE7E-96E7-6844-B62A-3F50131812CC}"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8132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49DE7E-96E7-6844-B62A-3F50131812CC}"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28344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9DE7E-96E7-6844-B62A-3F50131812CC}" type="datetimeFigureOut">
              <a:rPr lang="en-US" smtClean="0"/>
              <a:t>9/16/21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AD68E-0C99-9747-846C-898588EC4D29}" type="slidenum">
              <a:rPr lang="en-US" smtClean="0"/>
              <a:t>‹#›</a:t>
            </a:fld>
            <a:endParaRPr lang="en-US"/>
          </a:p>
        </p:txBody>
      </p:sp>
    </p:spTree>
    <p:extLst>
      <p:ext uri="{BB962C8B-B14F-4D97-AF65-F5344CB8AC3E}">
        <p14:creationId xmlns:p14="http://schemas.microsoft.com/office/powerpoint/2010/main" val="93870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monticello.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603" y="1122363"/>
            <a:ext cx="10961224" cy="2387600"/>
          </a:xfrm>
        </p:spPr>
        <p:txBody>
          <a:bodyPr/>
          <a:lstStyle/>
          <a:p>
            <a:r>
              <a:rPr lang="en-US" dirty="0"/>
              <a:t>The Declaration of Independence</a:t>
            </a:r>
          </a:p>
        </p:txBody>
      </p:sp>
      <p:sp>
        <p:nvSpPr>
          <p:cNvPr id="3" name="Subtitle 2"/>
          <p:cNvSpPr>
            <a:spLocks noGrp="1"/>
          </p:cNvSpPr>
          <p:nvPr>
            <p:ph type="subTitle" idx="1"/>
          </p:nvPr>
        </p:nvSpPr>
        <p:spPr/>
        <p:txBody>
          <a:bodyPr/>
          <a:lstStyle/>
          <a:p>
            <a:r>
              <a:rPr lang="en-US" dirty="0"/>
              <a:t>1,337 words that changed the world</a:t>
            </a:r>
          </a:p>
        </p:txBody>
      </p:sp>
    </p:spTree>
    <p:extLst>
      <p:ext uri="{BB962C8B-B14F-4D97-AF65-F5344CB8AC3E}">
        <p14:creationId xmlns:p14="http://schemas.microsoft.com/office/powerpoint/2010/main" val="50263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a:t>
            </a:r>
          </a:p>
        </p:txBody>
      </p:sp>
      <p:sp>
        <p:nvSpPr>
          <p:cNvPr id="3" name="Content Placeholder 2"/>
          <p:cNvSpPr>
            <a:spLocks noGrp="1"/>
          </p:cNvSpPr>
          <p:nvPr>
            <p:ph idx="1"/>
          </p:nvPr>
        </p:nvSpPr>
        <p:spPr/>
        <p:txBody>
          <a:bodyPr/>
          <a:lstStyle/>
          <a:p>
            <a:r>
              <a:rPr lang="en-US" dirty="0"/>
              <a:t>For centuries, political rule (kingship) was considered – and justified – as a gift from God.</a:t>
            </a:r>
          </a:p>
          <a:p>
            <a:pPr lvl="1"/>
            <a:r>
              <a:rPr lang="en-US" dirty="0"/>
              <a:t>“Divine right of kings.”</a:t>
            </a:r>
          </a:p>
          <a:p>
            <a:pPr lvl="1"/>
            <a:endParaRPr lang="en-US" dirty="0"/>
          </a:p>
          <a:p>
            <a:r>
              <a:rPr lang="en-US" dirty="0"/>
              <a:t>Philosophers Thomas Hobbes, John Locke, and Jean-Jacques Rousseau provided arguments against this position.</a:t>
            </a:r>
          </a:p>
          <a:p>
            <a:pPr lvl="1"/>
            <a:r>
              <a:rPr lang="en-US" dirty="0"/>
              <a:t>Locke and Rousseau described political power coming </a:t>
            </a:r>
            <a:r>
              <a:rPr lang="en-US" u="sng" dirty="0"/>
              <a:t>from the people</a:t>
            </a:r>
            <a:r>
              <a:rPr lang="en-US" dirty="0"/>
              <a:t>.</a:t>
            </a:r>
          </a:p>
        </p:txBody>
      </p:sp>
    </p:spTree>
    <p:extLst>
      <p:ext uri="{BB962C8B-B14F-4D97-AF65-F5344CB8AC3E}">
        <p14:creationId xmlns:p14="http://schemas.microsoft.com/office/powerpoint/2010/main" val="104972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logical argument: deductive reasoning </a:t>
            </a:r>
          </a:p>
        </p:txBody>
      </p:sp>
      <p:sp>
        <p:nvSpPr>
          <p:cNvPr id="3" name="Content Placeholder 2"/>
          <p:cNvSpPr>
            <a:spLocks noGrp="1"/>
          </p:cNvSpPr>
          <p:nvPr>
            <p:ph idx="1"/>
          </p:nvPr>
        </p:nvSpPr>
        <p:spPr/>
        <p:txBody>
          <a:bodyPr/>
          <a:lstStyle/>
          <a:p>
            <a:pPr marL="514350" indent="-514350">
              <a:buFont typeface="+mj-lt"/>
              <a:buAutoNum type="arabicPeriod"/>
            </a:pPr>
            <a:r>
              <a:rPr lang="en-US" dirty="0"/>
              <a:t>All people have rights to life, liberty, and the pursuit of happiness.</a:t>
            </a:r>
          </a:p>
          <a:p>
            <a:pPr marL="514350" indent="-514350">
              <a:buFont typeface="+mj-lt"/>
              <a:buAutoNum type="arabicPeriod"/>
            </a:pPr>
            <a:endParaRPr lang="en-US" dirty="0"/>
          </a:p>
          <a:p>
            <a:pPr marL="514350" indent="-514350">
              <a:buFont typeface="+mj-lt"/>
              <a:buAutoNum type="arabicPeriod"/>
            </a:pPr>
            <a:r>
              <a:rPr lang="en-US" dirty="0"/>
              <a:t>Properly constituted government is necessary to their securing these rights.</a:t>
            </a:r>
          </a:p>
          <a:p>
            <a:pPr marL="514350" indent="-514350">
              <a:buFont typeface="+mj-lt"/>
              <a:buAutoNum type="arabicPeriod"/>
            </a:pPr>
            <a:endParaRPr lang="en-US" dirty="0"/>
          </a:p>
          <a:p>
            <a:pPr marL="514350" indent="-514350">
              <a:buFont typeface="+mj-lt"/>
              <a:buAutoNum type="arabicPeriod"/>
            </a:pPr>
            <a:r>
              <a:rPr lang="en-US" dirty="0"/>
              <a:t>Implied:  all people have a right to whatever is necessary to secure what they have a right to.</a:t>
            </a:r>
          </a:p>
          <a:p>
            <a:pPr marL="514350" indent="-514350">
              <a:buFont typeface="+mj-lt"/>
              <a:buAutoNum type="arabicPeriod"/>
            </a:pPr>
            <a:endParaRPr lang="en-US" dirty="0"/>
          </a:p>
          <a:p>
            <a:pPr marL="514350" indent="-514350">
              <a:buFont typeface="+mj-lt"/>
              <a:buAutoNum type="arabicPeriod"/>
            </a:pPr>
            <a:r>
              <a:rPr lang="en-US" dirty="0"/>
              <a:t>All people have a right to a properly constituted government.</a:t>
            </a:r>
          </a:p>
          <a:p>
            <a:pPr marL="514350" indent="-514350">
              <a:buFont typeface="+mj-lt"/>
              <a:buAutoNum type="arabicPeriod"/>
            </a:pPr>
            <a:endParaRPr lang="en-US" dirty="0"/>
          </a:p>
        </p:txBody>
      </p:sp>
    </p:spTree>
    <p:extLst>
      <p:ext uri="{BB962C8B-B14F-4D97-AF65-F5344CB8AC3E}">
        <p14:creationId xmlns:p14="http://schemas.microsoft.com/office/powerpoint/2010/main" val="172407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r Declaration&amp;#39; selected for One Book program - Northwestern Now">
            <a:extLst>
              <a:ext uri="{FF2B5EF4-FFF2-40B4-BE49-F238E27FC236}">
                <a16:creationId xmlns:a16="http://schemas.microsoft.com/office/drawing/2014/main" id="{7DA799A6-FC4F-8A41-8E7A-B5CD409FC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683" y="707286"/>
            <a:ext cx="6786326" cy="3817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C0FDAB-0600-1B48-BCC5-A77EBA1DE7DB}"/>
              </a:ext>
            </a:extLst>
          </p:cNvPr>
          <p:cNvSpPr txBox="1"/>
          <p:nvPr/>
        </p:nvSpPr>
        <p:spPr>
          <a:xfrm>
            <a:off x="425887" y="554276"/>
            <a:ext cx="4835046" cy="3970318"/>
          </a:xfrm>
          <a:prstGeom prst="rect">
            <a:avLst/>
          </a:prstGeom>
          <a:noFill/>
        </p:spPr>
        <p:txBody>
          <a:bodyPr wrap="square" rtlCol="0">
            <a:spAutoFit/>
          </a:bodyPr>
          <a:lstStyle/>
          <a:p>
            <a:r>
              <a:rPr lang="en-US" sz="2800" dirty="0"/>
              <a:t>Exigence:  while teaching low-income adults at night on the South Side of Chicago, she rediscovered the text.</a:t>
            </a:r>
          </a:p>
          <a:p>
            <a:endParaRPr lang="en-US" sz="2800" dirty="0"/>
          </a:p>
          <a:p>
            <a:r>
              <a:rPr lang="en-US" sz="2800" dirty="0"/>
              <a:t>Chosen by Northwestern University to be read by all incoming freshman and professors in 2017-2018</a:t>
            </a:r>
            <a:r>
              <a:rPr lang="en-US" dirty="0"/>
              <a:t>.</a:t>
            </a:r>
          </a:p>
        </p:txBody>
      </p:sp>
      <p:sp>
        <p:nvSpPr>
          <p:cNvPr id="7" name="TextBox 6">
            <a:extLst>
              <a:ext uri="{FF2B5EF4-FFF2-40B4-BE49-F238E27FC236}">
                <a16:creationId xmlns:a16="http://schemas.microsoft.com/office/drawing/2014/main" id="{0344C5CC-C926-5746-93E3-2EACCF0DCB36}"/>
              </a:ext>
            </a:extLst>
          </p:cNvPr>
          <p:cNvSpPr txBox="1"/>
          <p:nvPr/>
        </p:nvSpPr>
        <p:spPr>
          <a:xfrm>
            <a:off x="300625" y="5179978"/>
            <a:ext cx="11511420" cy="1661993"/>
          </a:xfrm>
          <a:prstGeom prst="rect">
            <a:avLst/>
          </a:prstGeom>
          <a:noFill/>
        </p:spPr>
        <p:txBody>
          <a:bodyPr wrap="square" rtlCol="0">
            <a:spAutoFit/>
          </a:bodyPr>
          <a:lstStyle/>
          <a:p>
            <a:r>
              <a:rPr lang="en-US" sz="2800" dirty="0"/>
              <a:t>“If we abandon equality, we lose the single bond that makes us a community, that makes us a people with the capacity to be free collectively and individually in the first place” </a:t>
            </a:r>
          </a:p>
          <a:p>
            <a:endParaRPr lang="en-US" dirty="0"/>
          </a:p>
        </p:txBody>
      </p:sp>
    </p:spTree>
    <p:extLst>
      <p:ext uri="{BB962C8B-B14F-4D97-AF65-F5344CB8AC3E}">
        <p14:creationId xmlns:p14="http://schemas.microsoft.com/office/powerpoint/2010/main" val="381178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 only?   -  Prof. Allen’s argument</a:t>
            </a:r>
          </a:p>
        </p:txBody>
      </p:sp>
      <p:sp>
        <p:nvSpPr>
          <p:cNvPr id="3" name="Content Placeholder 2"/>
          <p:cNvSpPr>
            <a:spLocks noGrp="1"/>
          </p:cNvSpPr>
          <p:nvPr>
            <p:ph idx="1"/>
          </p:nvPr>
        </p:nvSpPr>
        <p:spPr/>
        <p:txBody>
          <a:bodyPr/>
          <a:lstStyle/>
          <a:p>
            <a:r>
              <a:rPr lang="en-US" dirty="0"/>
              <a:t>Like “equality” Jefferson’s use of a word in other places in the document give us a clue:</a:t>
            </a:r>
          </a:p>
          <a:p>
            <a:endParaRPr lang="en-US" dirty="0"/>
          </a:p>
          <a:p>
            <a:r>
              <a:rPr lang="en-US" dirty="0"/>
              <a:t>“Determined to keep open a market where </a:t>
            </a:r>
            <a:r>
              <a:rPr lang="en-US" u="sng" dirty="0"/>
              <a:t>men</a:t>
            </a:r>
            <a:r>
              <a:rPr lang="en-US" dirty="0"/>
              <a:t> should be bought and sold</a:t>
            </a:r>
            <a:r>
              <a:rPr lang="is-IS" dirty="0"/>
              <a:t>…”</a:t>
            </a:r>
          </a:p>
          <a:p>
            <a:endParaRPr lang="is-IS" dirty="0"/>
          </a:p>
          <a:p>
            <a:r>
              <a:rPr lang="is-IS" dirty="0"/>
              <a:t>Men </a:t>
            </a:r>
            <a:r>
              <a:rPr lang="is-IS" i="1" dirty="0"/>
              <a:t>and </a:t>
            </a:r>
            <a:r>
              <a:rPr lang="is-IS" dirty="0"/>
              <a:t> </a:t>
            </a:r>
            <a:r>
              <a:rPr lang="is-IS" i="1" dirty="0"/>
              <a:t>women</a:t>
            </a:r>
            <a:r>
              <a:rPr lang="is-IS" dirty="0"/>
              <a:t> were bought and sold as slaves.</a:t>
            </a:r>
          </a:p>
          <a:p>
            <a:endParaRPr lang="is-IS" dirty="0"/>
          </a:p>
          <a:p>
            <a:r>
              <a:rPr lang="is-IS" dirty="0"/>
              <a:t>Therefore, “all men created equal” means men </a:t>
            </a:r>
            <a:r>
              <a:rPr lang="is-IS" i="1" dirty="0"/>
              <a:t>and women.</a:t>
            </a:r>
            <a:endParaRPr lang="is-IS" dirty="0"/>
          </a:p>
          <a:p>
            <a:endParaRPr lang="en-US" dirty="0"/>
          </a:p>
        </p:txBody>
      </p:sp>
    </p:spTree>
    <p:extLst>
      <p:ext uri="{BB962C8B-B14F-4D97-AF65-F5344CB8AC3E}">
        <p14:creationId xmlns:p14="http://schemas.microsoft.com/office/powerpoint/2010/main" val="75075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whites equal?  - Prof. Allen’s argument</a:t>
            </a:r>
          </a:p>
        </p:txBody>
      </p:sp>
      <p:sp>
        <p:nvSpPr>
          <p:cNvPr id="3" name="Content Placeholder 2"/>
          <p:cNvSpPr>
            <a:spLocks noGrp="1"/>
          </p:cNvSpPr>
          <p:nvPr>
            <p:ph idx="1"/>
          </p:nvPr>
        </p:nvSpPr>
        <p:spPr/>
        <p:txBody>
          <a:bodyPr/>
          <a:lstStyle/>
          <a:p>
            <a:r>
              <a:rPr lang="en-US" dirty="0"/>
              <a:t>The Confederates thought they were correcting the errors of the Declaration.</a:t>
            </a:r>
          </a:p>
          <a:p>
            <a:endParaRPr lang="en-US" dirty="0"/>
          </a:p>
          <a:p>
            <a:r>
              <a:rPr lang="en-US" dirty="0"/>
              <a:t>The original American Union </a:t>
            </a:r>
            <a:r>
              <a:rPr lang="en-US" i="1" dirty="0"/>
              <a:t>”rested upon the assumption of the equality of the races</a:t>
            </a:r>
            <a:r>
              <a:rPr lang="is-IS" dirty="0"/>
              <a:t>…</a:t>
            </a:r>
            <a:r>
              <a:rPr lang="en-US" i="1" dirty="0"/>
              <a:t>Our new government is founded on exactly the opposite ideas</a:t>
            </a:r>
            <a:r>
              <a:rPr lang="is-IS" i="1" dirty="0"/>
              <a:t>… the negro is not equal to the white man...</a:t>
            </a:r>
          </a:p>
          <a:p>
            <a:pPr lvl="7"/>
            <a:r>
              <a:rPr lang="is-IS" i="1" dirty="0"/>
              <a:t>Alexander Stevens, Vice President of the Confederate States of America</a:t>
            </a:r>
          </a:p>
          <a:p>
            <a:pPr lvl="7"/>
            <a:endParaRPr lang="is-IS" i="1" dirty="0"/>
          </a:p>
          <a:p>
            <a:pPr lvl="7"/>
            <a:endParaRPr lang="is-IS" i="1" dirty="0"/>
          </a:p>
          <a:p>
            <a:r>
              <a:rPr lang="is-IS"/>
              <a:t>Prof. Allen</a:t>
            </a:r>
            <a:r>
              <a:rPr lang="is-IS" dirty="0"/>
              <a:t>: “our ideas seem often to run ahead of our habits.”</a:t>
            </a:r>
            <a:endParaRPr lang="en-US" dirty="0"/>
          </a:p>
        </p:txBody>
      </p:sp>
    </p:spTree>
    <p:extLst>
      <p:ext uri="{BB962C8B-B14F-4D97-AF65-F5344CB8AC3E}">
        <p14:creationId xmlns:p14="http://schemas.microsoft.com/office/powerpoint/2010/main" val="135751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Audience (always!)</a:t>
            </a:r>
          </a:p>
        </p:txBody>
      </p:sp>
      <p:sp>
        <p:nvSpPr>
          <p:cNvPr id="3" name="Content Placeholder 2"/>
          <p:cNvSpPr>
            <a:spLocks noGrp="1"/>
          </p:cNvSpPr>
          <p:nvPr>
            <p:ph idx="1"/>
          </p:nvPr>
        </p:nvSpPr>
        <p:spPr/>
        <p:txBody>
          <a:bodyPr/>
          <a:lstStyle/>
          <a:p>
            <a:r>
              <a:rPr lang="en-US" dirty="0"/>
              <a:t>Dual purpose:</a:t>
            </a:r>
          </a:p>
          <a:p>
            <a:pPr marL="514350" indent="-514350">
              <a:buFont typeface="+mj-lt"/>
              <a:buAutoNum type="arabicPeriod"/>
            </a:pPr>
            <a:endParaRPr lang="en-US" dirty="0"/>
          </a:p>
          <a:p>
            <a:pPr marL="514350" indent="-514350">
              <a:buFont typeface="+mj-lt"/>
              <a:buAutoNum type="arabicPeriod"/>
            </a:pPr>
            <a:r>
              <a:rPr lang="en-US" dirty="0"/>
              <a:t>Justify to a ”candid world”</a:t>
            </a:r>
          </a:p>
          <a:p>
            <a:pPr lvl="1"/>
            <a:r>
              <a:rPr lang="en-US" dirty="0"/>
              <a:t> see paragraphs 1, 2</a:t>
            </a:r>
          </a:p>
          <a:p>
            <a:pPr marL="514350" indent="-514350">
              <a:buFont typeface="+mj-lt"/>
              <a:buAutoNum type="arabicPeriod"/>
            </a:pPr>
            <a:endParaRPr lang="en-US" dirty="0"/>
          </a:p>
          <a:p>
            <a:pPr marL="514350" indent="-514350">
              <a:buFont typeface="+mj-lt"/>
              <a:buAutoNum type="arabicPeriod"/>
            </a:pPr>
            <a:r>
              <a:rPr lang="en-US" dirty="0"/>
              <a:t>Fire up the colonists</a:t>
            </a:r>
          </a:p>
          <a:p>
            <a:pPr lvl="1"/>
            <a:r>
              <a:rPr lang="en-US" dirty="0"/>
              <a:t>Hyperbole:  “swarms of new officers”</a:t>
            </a:r>
          </a:p>
          <a:p>
            <a:pPr lvl="1"/>
            <a:r>
              <a:rPr lang="en-US" dirty="0"/>
              <a:t>Less than T. Paine’s “The Crisis”?</a:t>
            </a:r>
          </a:p>
        </p:txBody>
      </p:sp>
    </p:spTree>
    <p:extLst>
      <p:ext uri="{BB962C8B-B14F-4D97-AF65-F5344CB8AC3E}">
        <p14:creationId xmlns:p14="http://schemas.microsoft.com/office/powerpoint/2010/main" val="104036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audience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Focus anger and accusations on king, NOT</a:t>
            </a:r>
          </a:p>
          <a:p>
            <a:pPr lvl="1"/>
            <a:r>
              <a:rPr lang="en-US" dirty="0"/>
              <a:t>British people</a:t>
            </a:r>
          </a:p>
          <a:p>
            <a:pPr lvl="1"/>
            <a:r>
              <a:rPr lang="en-US" dirty="0"/>
              <a:t>British parliament</a:t>
            </a:r>
          </a:p>
          <a:p>
            <a:pPr lvl="2"/>
            <a:r>
              <a:rPr lang="en-US" dirty="0"/>
              <a:t>– see Congress’ edits (last paragraph)</a:t>
            </a:r>
          </a:p>
          <a:p>
            <a:pPr marL="457200" indent="-457200">
              <a:buFont typeface="+mj-lt"/>
              <a:buAutoNum type="arabicPeriod"/>
            </a:pPr>
            <a:endParaRPr lang="en-US" dirty="0"/>
          </a:p>
          <a:p>
            <a:pPr marL="457200" indent="-457200">
              <a:buFont typeface="+mj-lt"/>
              <a:buAutoNum type="arabicPeriod"/>
            </a:pPr>
            <a:r>
              <a:rPr lang="en-US" dirty="0"/>
              <a:t>Prudence – paragraph 2.</a:t>
            </a:r>
          </a:p>
          <a:p>
            <a:pPr lvl="1"/>
            <a:r>
              <a:rPr lang="en-US" dirty="0"/>
              <a:t>Addresses fear that revolution will occur too frequently</a:t>
            </a:r>
          </a:p>
          <a:p>
            <a:pPr marL="0" indent="0">
              <a:buNone/>
            </a:pPr>
            <a:endParaRPr lang="en-US" dirty="0"/>
          </a:p>
        </p:txBody>
      </p:sp>
    </p:spTree>
    <p:extLst>
      <p:ext uri="{BB962C8B-B14F-4D97-AF65-F5344CB8AC3E}">
        <p14:creationId xmlns:p14="http://schemas.microsoft.com/office/powerpoint/2010/main" val="45835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overall structure – per Prof. Allen</a:t>
            </a:r>
          </a:p>
        </p:txBody>
      </p:sp>
      <p:sp>
        <p:nvSpPr>
          <p:cNvPr id="3" name="Content Placeholder 2"/>
          <p:cNvSpPr>
            <a:spLocks noGrp="1"/>
          </p:cNvSpPr>
          <p:nvPr>
            <p:ph idx="1"/>
          </p:nvPr>
        </p:nvSpPr>
        <p:spPr/>
        <p:txBody>
          <a:bodyPr/>
          <a:lstStyle/>
          <a:p>
            <a:pPr marL="514350" indent="-514350">
              <a:buFont typeface="+mj-lt"/>
              <a:buAutoNum type="arabicPeriod"/>
            </a:pPr>
            <a:r>
              <a:rPr lang="en-US" dirty="0"/>
              <a:t>Declare reasons</a:t>
            </a:r>
          </a:p>
          <a:p>
            <a:pPr marL="514350" indent="-514350">
              <a:buFont typeface="+mj-lt"/>
              <a:buAutoNum type="arabicPeriod"/>
            </a:pPr>
            <a:endParaRPr lang="en-US" dirty="0"/>
          </a:p>
          <a:p>
            <a:pPr marL="514350" indent="-514350">
              <a:buFont typeface="+mj-lt"/>
              <a:buAutoNum type="arabicPeriod"/>
            </a:pPr>
            <a:r>
              <a:rPr lang="en-US" dirty="0"/>
              <a:t>Present facts – king’s offenses</a:t>
            </a:r>
          </a:p>
          <a:p>
            <a:pPr marL="514350" indent="-514350">
              <a:buFont typeface="+mj-lt"/>
              <a:buAutoNum type="arabicPeriod"/>
            </a:pPr>
            <a:endParaRPr lang="en-US" dirty="0"/>
          </a:p>
          <a:p>
            <a:pPr marL="514350" indent="-514350">
              <a:buFont typeface="+mj-lt"/>
              <a:buAutoNum type="arabicPeriod"/>
            </a:pPr>
            <a:r>
              <a:rPr lang="en-US" dirty="0"/>
              <a:t>Declare independence</a:t>
            </a:r>
          </a:p>
          <a:p>
            <a:pPr marL="514350" indent="-514350">
              <a:buFont typeface="+mj-lt"/>
              <a:buAutoNum type="arabicPeriod"/>
            </a:pPr>
            <a:endParaRPr lang="en-US" dirty="0"/>
          </a:p>
          <a:p>
            <a:pPr marL="514350" indent="-514350">
              <a:buFont typeface="+mj-lt"/>
              <a:buAutoNum type="arabicPeriod"/>
            </a:pPr>
            <a:r>
              <a:rPr lang="en-US" dirty="0"/>
              <a:t>Make pledges to each other - ”our lives, our fortunes, and our sacred honor.”</a:t>
            </a:r>
          </a:p>
        </p:txBody>
      </p:sp>
    </p:spTree>
    <p:extLst>
      <p:ext uri="{BB962C8B-B14F-4D97-AF65-F5344CB8AC3E}">
        <p14:creationId xmlns:p14="http://schemas.microsoft.com/office/powerpoint/2010/main" val="171341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consider</a:t>
            </a:r>
          </a:p>
        </p:txBody>
      </p:sp>
      <p:sp>
        <p:nvSpPr>
          <p:cNvPr id="3" name="Content Placeholder 2"/>
          <p:cNvSpPr>
            <a:spLocks noGrp="1"/>
          </p:cNvSpPr>
          <p:nvPr>
            <p:ph idx="1"/>
          </p:nvPr>
        </p:nvSpPr>
        <p:spPr/>
        <p:txBody>
          <a:bodyPr/>
          <a:lstStyle/>
          <a:p>
            <a:r>
              <a:rPr lang="en-US" dirty="0"/>
              <a:t>Liberty vs. equality: are they opposing ideas?</a:t>
            </a:r>
          </a:p>
          <a:p>
            <a:endParaRPr lang="en-US" dirty="0"/>
          </a:p>
          <a:p>
            <a:r>
              <a:rPr lang="en-US"/>
              <a:t>Community</a:t>
            </a:r>
            <a:r>
              <a:rPr lang="en-US" dirty="0"/>
              <a:t>?</a:t>
            </a:r>
          </a:p>
          <a:p>
            <a:pPr lvl="1"/>
            <a:r>
              <a:rPr lang="en-US" dirty="0"/>
              <a:t>The French revolution’s motto was “Liberty, Equality, Fraternity”</a:t>
            </a:r>
          </a:p>
          <a:p>
            <a:pPr lvl="1"/>
            <a:endParaRPr lang="en-US" dirty="0"/>
          </a:p>
          <a:p>
            <a:r>
              <a:rPr lang="en-US" dirty="0"/>
              <a:t>The role of religion/God</a:t>
            </a:r>
          </a:p>
          <a:p>
            <a:pPr lvl="1"/>
            <a:r>
              <a:rPr lang="en-US" dirty="0"/>
              <a:t>Compare to Paine – “The Crisis”</a:t>
            </a:r>
          </a:p>
        </p:txBody>
      </p:sp>
    </p:spTree>
    <p:extLst>
      <p:ext uri="{BB962C8B-B14F-4D97-AF65-F5344CB8AC3E}">
        <p14:creationId xmlns:p14="http://schemas.microsoft.com/office/powerpoint/2010/main" val="38586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389" y="2152890"/>
            <a:ext cx="9419574" cy="1815882"/>
          </a:xfrm>
          <a:prstGeom prst="rect">
            <a:avLst/>
          </a:prstGeom>
          <a:noFill/>
        </p:spPr>
        <p:txBody>
          <a:bodyPr wrap="square" rtlCol="0">
            <a:spAutoFit/>
          </a:bodyPr>
          <a:lstStyle/>
          <a:p>
            <a:r>
              <a:rPr lang="en-US" sz="2800" dirty="0"/>
              <a:t>Thomas Jefferson said the Declaration of Independence was “intended to be an expression of the American mind.”</a:t>
            </a:r>
          </a:p>
          <a:p>
            <a:endParaRPr lang="en-US" sz="2800" dirty="0"/>
          </a:p>
          <a:p>
            <a:r>
              <a:rPr lang="en-US" sz="2800" dirty="0"/>
              <a:t>What is the “American mind?”</a:t>
            </a:r>
          </a:p>
        </p:txBody>
      </p:sp>
    </p:spTree>
    <p:extLst>
      <p:ext uri="{BB962C8B-B14F-4D97-AF65-F5344CB8AC3E}">
        <p14:creationId xmlns:p14="http://schemas.microsoft.com/office/powerpoint/2010/main" val="15548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7" y="0"/>
            <a:ext cx="10443657" cy="6858000"/>
          </a:xfrm>
          <a:prstGeom prst="rect">
            <a:avLst/>
          </a:prstGeom>
        </p:spPr>
      </p:pic>
    </p:spTree>
    <p:extLst>
      <p:ext uri="{BB962C8B-B14F-4D97-AF65-F5344CB8AC3E}">
        <p14:creationId xmlns:p14="http://schemas.microsoft.com/office/powerpoint/2010/main" val="73751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651"/>
            <a:ext cx="10515600" cy="1325563"/>
          </a:xfrm>
        </p:spPr>
        <p:txBody>
          <a:bodyPr/>
          <a:lstStyle/>
          <a:p>
            <a:r>
              <a:rPr lang="en-US" dirty="0"/>
              <a:t>Not boring old guys in stockings.  They were complex, flawed people.</a:t>
            </a:r>
          </a:p>
        </p:txBody>
      </p:sp>
      <p:sp>
        <p:nvSpPr>
          <p:cNvPr id="3" name="Rectangle 2"/>
          <p:cNvSpPr/>
          <p:nvPr/>
        </p:nvSpPr>
        <p:spPr>
          <a:xfrm>
            <a:off x="879412" y="2395943"/>
            <a:ext cx="7072131" cy="3231654"/>
          </a:xfrm>
          <a:prstGeom prst="rect">
            <a:avLst/>
          </a:prstGeom>
        </p:spPr>
        <p:txBody>
          <a:bodyPr wrap="square">
            <a:spAutoFit/>
          </a:bodyPr>
          <a:lstStyle/>
          <a:p>
            <a:endParaRPr lang="en-US" sz="3200" i="0" dirty="0">
              <a:solidFill>
                <a:srgbClr val="333333"/>
              </a:solidFill>
              <a:effectLst/>
              <a:latin typeface="franklin-gothic-urw" charset="0"/>
            </a:endParaRPr>
          </a:p>
          <a:p>
            <a:endParaRPr lang="en-US" sz="3200" b="1" dirty="0">
              <a:solidFill>
                <a:srgbClr val="333333"/>
              </a:solidFill>
              <a:latin typeface="franklin-gothic-urw" charset="0"/>
            </a:endParaRPr>
          </a:p>
          <a:p>
            <a:r>
              <a:rPr lang="en-US" sz="3200" b="1" i="0" dirty="0">
                <a:solidFill>
                  <a:srgbClr val="333333"/>
                </a:solidFill>
                <a:effectLst/>
                <a:latin typeface="franklin-gothic-urw" charset="0"/>
              </a:rPr>
              <a:t>“Why He Was A Babe Magnet</a:t>
            </a:r>
          </a:p>
          <a:p>
            <a:r>
              <a:rPr lang="en-US" sz="2400" b="0" i="0" dirty="0">
                <a:solidFill>
                  <a:srgbClr val="333333"/>
                </a:solidFill>
                <a:effectLst/>
                <a:latin typeface="Helvetica" charset="0"/>
              </a:rPr>
              <a:t>   Even when he was old and rotund, Ben had sex      appeal. He knew the way to a woman's heart was through her head.”</a:t>
            </a:r>
          </a:p>
          <a:p>
            <a:endParaRPr lang="en-US" dirty="0">
              <a:solidFill>
                <a:srgbClr val="333333"/>
              </a:solidFill>
              <a:latin typeface="Helvetica" charset="0"/>
            </a:endParaRPr>
          </a:p>
          <a:p>
            <a:r>
              <a:rPr lang="en-US" b="0" i="0" dirty="0">
                <a:solidFill>
                  <a:srgbClr val="333333"/>
                </a:solidFill>
                <a:effectLst/>
                <a:latin typeface="Helvetica" charset="0"/>
              </a:rPr>
              <a:t>			- Time Magazine headline, 2003</a:t>
            </a:r>
          </a:p>
        </p:txBody>
      </p:sp>
      <p:pic>
        <p:nvPicPr>
          <p:cNvPr id="4" name="Picture 3"/>
          <p:cNvPicPr>
            <a:picLocks noChangeAspect="1"/>
          </p:cNvPicPr>
          <p:nvPr/>
        </p:nvPicPr>
        <p:blipFill>
          <a:blip r:embed="rId2"/>
          <a:stretch>
            <a:fillRect/>
          </a:stretch>
        </p:blipFill>
        <p:spPr>
          <a:xfrm>
            <a:off x="7951543" y="3141061"/>
            <a:ext cx="3402257" cy="2282222"/>
          </a:xfrm>
          <a:prstGeom prst="rect">
            <a:avLst/>
          </a:prstGeom>
        </p:spPr>
      </p:pic>
    </p:spTree>
    <p:extLst>
      <p:ext uri="{BB962C8B-B14F-4D97-AF65-F5344CB8AC3E}">
        <p14:creationId xmlns:p14="http://schemas.microsoft.com/office/powerpoint/2010/main" val="53803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Secrets only recently confirmed</a:t>
            </a:r>
          </a:p>
        </p:txBody>
      </p:sp>
      <p:sp>
        <p:nvSpPr>
          <p:cNvPr id="3" name="Content Placeholder 2"/>
          <p:cNvSpPr>
            <a:spLocks noGrp="1"/>
          </p:cNvSpPr>
          <p:nvPr>
            <p:ph sz="half" idx="1"/>
          </p:nvPr>
        </p:nvSpPr>
        <p:spPr>
          <a:xfrm>
            <a:off x="942372" y="2439083"/>
            <a:ext cx="9440119" cy="2491732"/>
          </a:xfrm>
        </p:spPr>
        <p:txBody>
          <a:bodyPr>
            <a:noAutofit/>
          </a:bodyPr>
          <a:lstStyle/>
          <a:p>
            <a:r>
              <a:rPr lang="en-US" sz="2400" dirty="0"/>
              <a:t>Jefferson had a long-term affair with his slave, Sally </a:t>
            </a:r>
            <a:r>
              <a:rPr lang="en-US" sz="2400" dirty="0" err="1"/>
              <a:t>Hemings</a:t>
            </a:r>
            <a:r>
              <a:rPr lang="en-US" sz="2400" dirty="0"/>
              <a:t> after his wife died.</a:t>
            </a:r>
          </a:p>
          <a:p>
            <a:endParaRPr lang="en-US" sz="2400" dirty="0"/>
          </a:p>
          <a:p>
            <a:r>
              <a:rPr lang="en-US" sz="2400" dirty="0"/>
              <a:t>Sally was the half sister of his deceased wife.</a:t>
            </a:r>
          </a:p>
          <a:p>
            <a:endParaRPr lang="en-US" sz="2400" dirty="0"/>
          </a:p>
          <a:p>
            <a:r>
              <a:rPr lang="en-US" sz="2400" dirty="0"/>
              <a:t>The affair started when she was a teenager and he was 30 years older.</a:t>
            </a:r>
          </a:p>
          <a:p>
            <a:endParaRPr lang="en-US" sz="2400" dirty="0"/>
          </a:p>
          <a:p>
            <a:r>
              <a:rPr lang="en-US" sz="2400" dirty="0"/>
              <a:t>For more information, see the Monticello website: </a:t>
            </a:r>
            <a:r>
              <a:rPr lang="en-US" sz="2400" dirty="0">
                <a:hlinkClick r:id="rId2"/>
              </a:rPr>
              <a:t> www.monticello.org </a:t>
            </a:r>
            <a:endParaRPr lang="en-US" sz="2400" dirty="0"/>
          </a:p>
        </p:txBody>
      </p:sp>
    </p:spTree>
    <p:extLst>
      <p:ext uri="{BB962C8B-B14F-4D97-AF65-F5344CB8AC3E}">
        <p14:creationId xmlns:p14="http://schemas.microsoft.com/office/powerpoint/2010/main" val="158422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John Adams tells Jefferson why he has to write it</a:t>
            </a:r>
          </a:p>
        </p:txBody>
      </p:sp>
      <p:sp>
        <p:nvSpPr>
          <p:cNvPr id="4" name="TextBox 3"/>
          <p:cNvSpPr txBox="1"/>
          <p:nvPr/>
        </p:nvSpPr>
        <p:spPr>
          <a:xfrm>
            <a:off x="760569" y="2419107"/>
            <a:ext cx="10670862" cy="2554545"/>
          </a:xfrm>
          <a:prstGeom prst="rect">
            <a:avLst/>
          </a:prstGeom>
          <a:noFill/>
        </p:spPr>
        <p:txBody>
          <a:bodyPr wrap="square" rtlCol="0">
            <a:spAutoFit/>
          </a:bodyPr>
          <a:lstStyle/>
          <a:p>
            <a:r>
              <a:rPr lang="en-US" sz="2800" i="1" dirty="0"/>
              <a:t>Reason first.  You are a Virginian and a Virginian ought to appear at the head of this business.  Reason second. I am obnoxious, suspected, and unpopular; you are very much otherwise.  Reason third.  You can write ten times better than I can.</a:t>
            </a:r>
          </a:p>
          <a:p>
            <a:endParaRPr lang="en-US" sz="2800" i="1" dirty="0"/>
          </a:p>
          <a:p>
            <a:r>
              <a:rPr lang="en-US" sz="2000" i="1" dirty="0"/>
              <a:t>							</a:t>
            </a:r>
            <a:r>
              <a:rPr lang="en-US" sz="2000" dirty="0"/>
              <a:t>(Adams’ account of the conversation)</a:t>
            </a:r>
          </a:p>
        </p:txBody>
      </p:sp>
    </p:spTree>
    <p:extLst>
      <p:ext uri="{BB962C8B-B14F-4D97-AF65-F5344CB8AC3E}">
        <p14:creationId xmlns:p14="http://schemas.microsoft.com/office/powerpoint/2010/main" val="32344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 was a group effort</a:t>
            </a:r>
          </a:p>
        </p:txBody>
      </p:sp>
      <p:sp>
        <p:nvSpPr>
          <p:cNvPr id="3" name="Content Placeholder 2"/>
          <p:cNvSpPr>
            <a:spLocks noGrp="1"/>
          </p:cNvSpPr>
          <p:nvPr>
            <p:ph idx="1"/>
          </p:nvPr>
        </p:nvSpPr>
        <p:spPr/>
        <p:txBody>
          <a:bodyPr/>
          <a:lstStyle/>
          <a:p>
            <a:r>
              <a:rPr lang="en-US" dirty="0"/>
              <a:t>5 people contributed to the draft including</a:t>
            </a:r>
          </a:p>
          <a:p>
            <a:pPr lvl="1"/>
            <a:r>
              <a:rPr lang="en-US" dirty="0"/>
              <a:t>Jefferson – who actually spoke infrequently in Congress</a:t>
            </a:r>
          </a:p>
          <a:p>
            <a:pPr lvl="1"/>
            <a:r>
              <a:rPr lang="en-US" dirty="0"/>
              <a:t>Ben Franklin</a:t>
            </a:r>
          </a:p>
          <a:p>
            <a:pPr lvl="1"/>
            <a:r>
              <a:rPr lang="en-US" dirty="0"/>
              <a:t>John Adams </a:t>
            </a:r>
          </a:p>
          <a:p>
            <a:r>
              <a:rPr lang="en-US" dirty="0"/>
              <a:t>Congress made edits to the draft</a:t>
            </a:r>
          </a:p>
          <a:p>
            <a:pPr lvl="1"/>
            <a:r>
              <a:rPr lang="en-US" dirty="0"/>
              <a:t>Stylistic and political</a:t>
            </a:r>
          </a:p>
          <a:p>
            <a:r>
              <a:rPr lang="en-US" dirty="0"/>
              <a:t>Professor Danielle Allen calls it “Democratic Writing”</a:t>
            </a:r>
          </a:p>
          <a:p>
            <a:pPr lvl="1"/>
            <a:r>
              <a:rPr lang="en-US" dirty="0"/>
              <a:t>from </a:t>
            </a:r>
            <a:r>
              <a:rPr lang="en-US" i="1" dirty="0"/>
              <a:t>Our Declaration: A Reading of the Declaration of Independence in Defense of Equality</a:t>
            </a:r>
          </a:p>
        </p:txBody>
      </p:sp>
    </p:spTree>
    <p:extLst>
      <p:ext uri="{BB962C8B-B14F-4D97-AF65-F5344CB8AC3E}">
        <p14:creationId xmlns:p14="http://schemas.microsoft.com/office/powerpoint/2010/main" val="37767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147" y="1875097"/>
            <a:ext cx="10293267" cy="3046988"/>
          </a:xfrm>
          <a:prstGeom prst="rect">
            <a:avLst/>
          </a:prstGeom>
          <a:noFill/>
        </p:spPr>
        <p:txBody>
          <a:bodyPr wrap="none" rtlCol="0">
            <a:spAutoFit/>
          </a:bodyPr>
          <a:lstStyle/>
          <a:p>
            <a:r>
              <a:rPr lang="en-US" sz="2400" dirty="0"/>
              <a:t>We ought to consider what is the end of government, before we determine</a:t>
            </a:r>
          </a:p>
          <a:p>
            <a:r>
              <a:rPr lang="en-US" sz="2400" dirty="0"/>
              <a:t>which is the best form.  Upon this point all speculative politicians will agree,</a:t>
            </a:r>
          </a:p>
          <a:p>
            <a:r>
              <a:rPr lang="en-US" sz="2400" dirty="0"/>
              <a:t>that the happiness of society is the end of government, as all divines and moral</a:t>
            </a:r>
          </a:p>
          <a:p>
            <a:r>
              <a:rPr lang="en-US" sz="2400" dirty="0"/>
              <a:t>philosophers will agree that the happiness of the individual is the end of man.</a:t>
            </a:r>
          </a:p>
          <a:p>
            <a:endParaRPr lang="en-US" sz="2400" dirty="0"/>
          </a:p>
          <a:p>
            <a:r>
              <a:rPr lang="en-US" sz="2400" dirty="0"/>
              <a:t>			- </a:t>
            </a:r>
            <a:r>
              <a:rPr lang="en-US" sz="2000" dirty="0"/>
              <a:t>from </a:t>
            </a:r>
            <a:r>
              <a:rPr lang="en-US" sz="2000" i="1" dirty="0"/>
              <a:t>Thoughts on Government</a:t>
            </a:r>
            <a:r>
              <a:rPr lang="en-US" sz="2000" dirty="0"/>
              <a:t>, by John Adams, March 1776</a:t>
            </a:r>
          </a:p>
          <a:p>
            <a:endParaRPr lang="en-US" sz="2400" dirty="0"/>
          </a:p>
          <a:p>
            <a:endParaRPr lang="en-US" sz="2400" dirty="0"/>
          </a:p>
        </p:txBody>
      </p:sp>
    </p:spTree>
    <p:extLst>
      <p:ext uri="{BB962C8B-B14F-4D97-AF65-F5344CB8AC3E}">
        <p14:creationId xmlns:p14="http://schemas.microsoft.com/office/powerpoint/2010/main" val="30708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365" y="1028343"/>
            <a:ext cx="9444941" cy="4524315"/>
          </a:xfrm>
          <a:prstGeom prst="rect">
            <a:avLst/>
          </a:prstGeom>
        </p:spPr>
        <p:txBody>
          <a:bodyPr wrap="square">
            <a:spAutoFit/>
          </a:bodyPr>
          <a:lstStyle/>
          <a:p>
            <a:pPr fontAlgn="base"/>
            <a:r>
              <a:rPr lang="en-US" sz="2400" i="1" dirty="0">
                <a:solidFill>
                  <a:srgbClr val="4B4B4B"/>
                </a:solidFill>
                <a:effectLst/>
              </a:rPr>
              <a:t>This was the object of the Declaration of Independence. Not to find out new principles, or new arguments, never before thought of, not merely to say things which had never been said before, but </a:t>
            </a:r>
            <a:r>
              <a:rPr lang="en-US" sz="2400" b="1" i="1" dirty="0">
                <a:solidFill>
                  <a:srgbClr val="4B4B4B"/>
                </a:solidFill>
                <a:effectLst/>
              </a:rPr>
              <a:t>to place before mankind </a:t>
            </a:r>
            <a:r>
              <a:rPr lang="en-US" sz="2400" i="1" dirty="0">
                <a:solidFill>
                  <a:srgbClr val="4B4B4B"/>
                </a:solidFill>
                <a:effectLst/>
              </a:rPr>
              <a:t>the common sense of the subject, in terms so plain and firm as to command their assent, and </a:t>
            </a:r>
            <a:r>
              <a:rPr lang="en-US" sz="2400" b="1" i="1" dirty="0">
                <a:solidFill>
                  <a:srgbClr val="4B4B4B"/>
                </a:solidFill>
                <a:effectLst/>
              </a:rPr>
              <a:t>to justify ourselves </a:t>
            </a:r>
            <a:r>
              <a:rPr lang="en-US" sz="2400" i="1" dirty="0">
                <a:solidFill>
                  <a:srgbClr val="4B4B4B"/>
                </a:solidFill>
                <a:effectLst/>
              </a:rPr>
              <a:t>in the independent stand we are compelled to take. </a:t>
            </a:r>
          </a:p>
          <a:p>
            <a:pPr fontAlgn="base"/>
            <a:endParaRPr lang="en-US" sz="2400" i="1" dirty="0">
              <a:solidFill>
                <a:srgbClr val="4B4B4B"/>
              </a:solidFill>
            </a:endParaRPr>
          </a:p>
          <a:p>
            <a:pPr fontAlgn="base"/>
            <a:r>
              <a:rPr lang="is-IS" sz="2400" i="1" dirty="0">
                <a:solidFill>
                  <a:srgbClr val="4B4B4B"/>
                </a:solidFill>
                <a:effectLst/>
              </a:rPr>
              <a:t>…</a:t>
            </a:r>
            <a:r>
              <a:rPr lang="en-US" sz="2400" i="1" dirty="0">
                <a:solidFill>
                  <a:srgbClr val="4B4B4B"/>
                </a:solidFill>
                <a:effectLst/>
              </a:rPr>
              <a:t>it was intended to be </a:t>
            </a:r>
            <a:r>
              <a:rPr lang="en-US" sz="2400" b="1" i="1" dirty="0">
                <a:solidFill>
                  <a:srgbClr val="4B4B4B"/>
                </a:solidFill>
                <a:effectLst/>
              </a:rPr>
              <a:t>an expression of the American mind</a:t>
            </a:r>
            <a:r>
              <a:rPr lang="en-US" sz="2400" i="1" dirty="0">
                <a:solidFill>
                  <a:srgbClr val="4B4B4B"/>
                </a:solidFill>
                <a:effectLst/>
              </a:rPr>
              <a:t>, and to give to that expression the proper tone and spirit called for by the occasion.</a:t>
            </a:r>
          </a:p>
          <a:p>
            <a:pPr fontAlgn="base"/>
            <a:endParaRPr lang="en-US" i="1" dirty="0"/>
          </a:p>
          <a:p>
            <a:pPr fontAlgn="base"/>
            <a:r>
              <a:rPr lang="en-US" i="1" dirty="0"/>
              <a:t>					- </a:t>
            </a:r>
            <a:r>
              <a:rPr lang="en-US" dirty="0"/>
              <a:t>Thomas Jefferson to Henry Lee, 1825</a:t>
            </a:r>
            <a:endParaRPr lang="en-US" i="1" dirty="0"/>
          </a:p>
          <a:p>
            <a:pPr fontAlgn="base"/>
            <a:br>
              <a:rPr lang="en-US" dirty="0"/>
            </a:br>
            <a:endParaRPr lang="en-US" dirty="0"/>
          </a:p>
        </p:txBody>
      </p:sp>
    </p:spTree>
    <p:extLst>
      <p:ext uri="{BB962C8B-B14F-4D97-AF65-F5344CB8AC3E}">
        <p14:creationId xmlns:p14="http://schemas.microsoft.com/office/powerpoint/2010/main" val="1944725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8092</TotalTime>
  <Words>988</Words>
  <Application>Microsoft Macintosh PowerPoint</Application>
  <PresentationFormat>Widescreen</PresentationFormat>
  <Paragraphs>114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franklin-gothic-urw</vt:lpstr>
      <vt:lpstr>Helvetica</vt:lpstr>
      <vt:lpstr>Office Theme</vt:lpstr>
      <vt:lpstr>The Declaration of Independence</vt:lpstr>
      <vt:lpstr>PowerPoint Presentation</vt:lpstr>
      <vt:lpstr>PowerPoint Presentation</vt:lpstr>
      <vt:lpstr>Not boring old guys in stockings.  They were complex, flawed people.</vt:lpstr>
      <vt:lpstr>Secrets only recently confirmed</vt:lpstr>
      <vt:lpstr>John Adams tells Jefferson why he has to write it</vt:lpstr>
      <vt:lpstr>But it was a group effort</vt:lpstr>
      <vt:lpstr>PowerPoint Presentation</vt:lpstr>
      <vt:lpstr>PowerPoint Presentation</vt:lpstr>
      <vt:lpstr>Historical context</vt:lpstr>
      <vt:lpstr>The logical argument: deductive reasoning </vt:lpstr>
      <vt:lpstr>PowerPoint Presentation</vt:lpstr>
      <vt:lpstr>Men only?   -  Prof. Allen’s argument</vt:lpstr>
      <vt:lpstr>Only whites equal?  - Prof. Allen’s argument</vt:lpstr>
      <vt:lpstr>Purpose and Audience (always!)</vt:lpstr>
      <vt:lpstr>Understanding audience</vt:lpstr>
      <vt:lpstr>The overall structure – per Prof. Allen</vt:lpstr>
      <vt:lpstr>Issues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dc:title>
  <dc:creator>SCOTT MACLEOD</dc:creator>
  <cp:lastModifiedBy>SCOTT MACLEOD</cp:lastModifiedBy>
  <cp:revision>45</cp:revision>
  <dcterms:created xsi:type="dcterms:W3CDTF">2016-09-13T04:19:20Z</dcterms:created>
  <dcterms:modified xsi:type="dcterms:W3CDTF">2021-09-16T16:04:00Z</dcterms:modified>
</cp:coreProperties>
</file>