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9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5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8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4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2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0188-D908-404D-AEA2-A347CDC45CBB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BAFC-CA7A-F342-8008-0FBA56E16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0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key step to becoming </a:t>
            </a:r>
          </a:p>
          <a:p>
            <a:r>
              <a:rPr lang="en-US" dirty="0" smtClean="0"/>
              <a:t>an advanced writer</a:t>
            </a:r>
          </a:p>
          <a:p>
            <a:endParaRPr lang="en-US" sz="2000" dirty="0" smtClean="0"/>
          </a:p>
          <a:p>
            <a:r>
              <a:rPr lang="en-US" sz="2000" dirty="0" smtClean="0"/>
              <a:t>Adapted from Purdue OWL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8382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vs. Passive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parallel:</a:t>
            </a:r>
          </a:p>
          <a:p>
            <a:pPr lvl="1"/>
            <a:r>
              <a:rPr lang="en-US" dirty="0" smtClean="0"/>
              <a:t>Jane expected that </a:t>
            </a:r>
            <a:r>
              <a:rPr lang="en-US" i="1" dirty="0" smtClean="0"/>
              <a:t>she would give her presentation</a:t>
            </a:r>
            <a:r>
              <a:rPr lang="en-US" dirty="0" smtClean="0"/>
              <a:t> today, that </a:t>
            </a:r>
            <a:r>
              <a:rPr lang="en-US" i="1" dirty="0" smtClean="0"/>
              <a:t>she would have time </a:t>
            </a:r>
            <a:r>
              <a:rPr lang="en-US" dirty="0" smtClean="0"/>
              <a:t>to set up, and that </a:t>
            </a:r>
            <a:r>
              <a:rPr lang="en-US" i="1" dirty="0" smtClean="0"/>
              <a:t>questions would be asked </a:t>
            </a:r>
            <a:r>
              <a:rPr lang="en-US" dirty="0" smtClean="0"/>
              <a:t>by the teacher.</a:t>
            </a:r>
          </a:p>
          <a:p>
            <a:pPr lvl="1"/>
            <a:endParaRPr lang="en-US" dirty="0"/>
          </a:p>
          <a:p>
            <a:r>
              <a:rPr lang="en-US" dirty="0" smtClean="0"/>
              <a:t>Parallel:</a:t>
            </a:r>
          </a:p>
          <a:p>
            <a:pPr lvl="1"/>
            <a:r>
              <a:rPr lang="en-US" dirty="0" smtClean="0"/>
              <a:t>Jane expected that </a:t>
            </a:r>
            <a:r>
              <a:rPr lang="en-US" i="1" dirty="0" smtClean="0"/>
              <a:t>she would give </a:t>
            </a:r>
            <a:r>
              <a:rPr lang="en-US" dirty="0" smtClean="0"/>
              <a:t>her presentation today, that </a:t>
            </a:r>
            <a:r>
              <a:rPr lang="en-US" i="1" dirty="0" smtClean="0"/>
              <a:t>she would have time </a:t>
            </a:r>
            <a:r>
              <a:rPr lang="en-US" dirty="0" smtClean="0"/>
              <a:t>to set up, and </a:t>
            </a:r>
            <a:r>
              <a:rPr lang="en-US" i="1" dirty="0" smtClean="0"/>
              <a:t>that the teacher would ask questions.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5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Proofreading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Pause at the words “and” and “or.”  Check on each side of these words to see whether the items joined are parallel.</a:t>
            </a:r>
          </a:p>
          <a:p>
            <a:endParaRPr lang="en-US" dirty="0" smtClean="0"/>
          </a:p>
          <a:p>
            <a:r>
              <a:rPr lang="en-US" dirty="0" smtClean="0"/>
              <a:t>Read your writing out loud.  Listen for anything that breaks the rhythm.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98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great enemy of the truth is very often not the lie – deliberate, contrived, and dishonest – but the myth – persistent, persuasive, and </a:t>
            </a:r>
            <a:r>
              <a:rPr lang="en-US" dirty="0" smtClean="0"/>
              <a:t>unrealistic.”</a:t>
            </a:r>
            <a:endParaRPr lang="en-US" dirty="0"/>
          </a:p>
          <a:p>
            <a:pPr lvl="1"/>
            <a:r>
              <a:rPr lang="en-US" dirty="0"/>
              <a:t>John F Kennedy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7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“In the end, we will remember not the words of our enemies, but the silence of our friends.”</a:t>
            </a:r>
          </a:p>
          <a:p>
            <a:pPr lvl="1"/>
            <a:r>
              <a:rPr lang="en-US" dirty="0" smtClean="0"/>
              <a:t>Martin Luther King Jr.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8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structure means using the same pattern of words in sentences.</a:t>
            </a:r>
          </a:p>
          <a:p>
            <a:pPr lvl="1"/>
            <a:r>
              <a:rPr lang="en-US" u="sng" dirty="0" smtClean="0"/>
              <a:t>Not</a:t>
            </a:r>
            <a:r>
              <a:rPr lang="en-US" dirty="0" smtClean="0"/>
              <a:t> mixing apples and oranges.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91" y="3927101"/>
            <a:ext cx="2209800" cy="2199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043" y="3737625"/>
            <a:ext cx="3394529" cy="235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6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and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Parallel:</a:t>
            </a:r>
          </a:p>
          <a:p>
            <a:pPr lvl="1"/>
            <a:r>
              <a:rPr lang="en-US" dirty="0" smtClean="0"/>
              <a:t> John likes hik</a:t>
            </a:r>
            <a:r>
              <a:rPr lang="en-US" i="1" dirty="0" smtClean="0"/>
              <a:t>ing</a:t>
            </a:r>
            <a:r>
              <a:rPr lang="en-US" dirty="0" smtClean="0"/>
              <a:t>, swimm</a:t>
            </a:r>
            <a:r>
              <a:rPr lang="en-US" i="1" dirty="0" smtClean="0"/>
              <a:t>ing</a:t>
            </a:r>
            <a:r>
              <a:rPr lang="en-US" dirty="0" smtClean="0"/>
              <a:t>, and bik</a:t>
            </a:r>
            <a:r>
              <a:rPr lang="en-US" i="1" dirty="0" smtClean="0"/>
              <a:t>ing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(all gerunds)</a:t>
            </a:r>
          </a:p>
          <a:p>
            <a:endParaRPr lang="en-US" dirty="0" smtClean="0"/>
          </a:p>
          <a:p>
            <a:r>
              <a:rPr lang="en-US" dirty="0" smtClean="0"/>
              <a:t>Not parallel:</a:t>
            </a:r>
          </a:p>
          <a:p>
            <a:pPr lvl="1"/>
            <a:r>
              <a:rPr lang="en-US" dirty="0" smtClean="0"/>
              <a:t>John likes hik</a:t>
            </a:r>
            <a:r>
              <a:rPr lang="en-US" i="1" dirty="0" smtClean="0"/>
              <a:t>ing</a:t>
            </a:r>
            <a:r>
              <a:rPr lang="en-US" dirty="0" smtClean="0"/>
              <a:t>, swimm</a:t>
            </a:r>
            <a:r>
              <a:rPr lang="en-US" i="1" dirty="0" smtClean="0"/>
              <a:t>ing</a:t>
            </a:r>
            <a:r>
              <a:rPr lang="en-US" dirty="0" smtClean="0"/>
              <a:t>, and </a:t>
            </a:r>
            <a:r>
              <a:rPr lang="en-US" i="1" dirty="0" smtClean="0"/>
              <a:t>to ride </a:t>
            </a:r>
            <a:r>
              <a:rPr lang="en-US" dirty="0" smtClean="0"/>
              <a:t>a bike.</a:t>
            </a:r>
          </a:p>
          <a:p>
            <a:pPr lvl="2"/>
            <a:r>
              <a:rPr lang="en-US" dirty="0" smtClean="0"/>
              <a:t>(two gerunds and an infinitive)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74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Parallel:</a:t>
            </a:r>
          </a:p>
          <a:p>
            <a:pPr lvl="1"/>
            <a:r>
              <a:rPr lang="en-US" dirty="0" smtClean="0"/>
              <a:t>John likes to hike, to swim, and to ride a bike. (or)</a:t>
            </a:r>
          </a:p>
          <a:p>
            <a:pPr lvl="1"/>
            <a:r>
              <a:rPr lang="en-US" dirty="0" smtClean="0"/>
              <a:t>John likes to hike, swim, and ride a bike.</a:t>
            </a:r>
          </a:p>
          <a:p>
            <a:pPr lvl="1"/>
            <a:endParaRPr lang="en-US" dirty="0"/>
          </a:p>
          <a:p>
            <a:r>
              <a:rPr lang="en-US" dirty="0" smtClean="0"/>
              <a:t>Not parallel:</a:t>
            </a:r>
          </a:p>
          <a:p>
            <a:pPr lvl="1"/>
            <a:r>
              <a:rPr lang="en-US" dirty="0" smtClean="0"/>
              <a:t>John likes to hike, to swim, and riding a bike.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26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parallel:</a:t>
            </a:r>
          </a:p>
          <a:p>
            <a:pPr lvl="1"/>
            <a:r>
              <a:rPr lang="en-US" dirty="0" smtClean="0"/>
              <a:t>The student was asked to write his essay </a:t>
            </a:r>
            <a:r>
              <a:rPr lang="en-US" i="1" dirty="0" smtClean="0"/>
              <a:t>quickly</a:t>
            </a:r>
            <a:r>
              <a:rPr lang="en-US" dirty="0" smtClean="0"/>
              <a:t>, </a:t>
            </a:r>
            <a:r>
              <a:rPr lang="en-US" i="1" dirty="0" smtClean="0"/>
              <a:t>accurately</a:t>
            </a:r>
            <a:r>
              <a:rPr lang="en-US" dirty="0" smtClean="0"/>
              <a:t>, and </a:t>
            </a:r>
            <a:r>
              <a:rPr lang="en-US" i="1" dirty="0" smtClean="0"/>
              <a:t>with all the details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(two adverbs and a prepositional phrase)</a:t>
            </a:r>
          </a:p>
          <a:p>
            <a:pPr lvl="1"/>
            <a:endParaRPr lang="en-US" i="1" dirty="0"/>
          </a:p>
          <a:p>
            <a:r>
              <a:rPr lang="en-US" dirty="0" smtClean="0"/>
              <a:t>Parallel:</a:t>
            </a:r>
          </a:p>
          <a:p>
            <a:pPr lvl="1"/>
            <a:r>
              <a:rPr lang="en-US" dirty="0" smtClean="0"/>
              <a:t>The student was asked to write his essay </a:t>
            </a:r>
            <a:r>
              <a:rPr lang="en-US" i="1" dirty="0" smtClean="0"/>
              <a:t>quickly</a:t>
            </a:r>
            <a:r>
              <a:rPr lang="en-US" dirty="0" smtClean="0"/>
              <a:t>, </a:t>
            </a:r>
            <a:r>
              <a:rPr lang="en-US" i="1" dirty="0" smtClean="0"/>
              <a:t>accurately</a:t>
            </a:r>
            <a:r>
              <a:rPr lang="en-US" dirty="0" smtClean="0"/>
              <a:t>, and </a:t>
            </a:r>
            <a:r>
              <a:rPr lang="en-US" i="1" dirty="0" smtClean="0"/>
              <a:t>thoroughly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(all adverbs)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51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parallel: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 was a poor student because he </a:t>
            </a:r>
            <a:r>
              <a:rPr lang="en-US" i="1" dirty="0" smtClean="0"/>
              <a:t>waited</a:t>
            </a:r>
            <a:r>
              <a:rPr lang="en-US" dirty="0" smtClean="0"/>
              <a:t> until the day before to write his essay, </a:t>
            </a:r>
            <a:r>
              <a:rPr lang="en-US" i="1" dirty="0" smtClean="0"/>
              <a:t>tried</a:t>
            </a:r>
            <a:r>
              <a:rPr lang="en-US" dirty="0" smtClean="0"/>
              <a:t> to use a comma to join two sentences, and</a:t>
            </a:r>
            <a:r>
              <a:rPr lang="en-US" i="1" dirty="0" smtClean="0"/>
              <a:t> his effort was low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 smtClean="0"/>
              <a:t>Parallel:</a:t>
            </a:r>
          </a:p>
          <a:p>
            <a:pPr lvl="1"/>
            <a:r>
              <a:rPr lang="en-US" dirty="0" smtClean="0"/>
              <a:t>He was a poor student because he </a:t>
            </a:r>
            <a:r>
              <a:rPr lang="en-US" i="1" dirty="0" smtClean="0"/>
              <a:t>waited</a:t>
            </a:r>
            <a:r>
              <a:rPr lang="en-US" dirty="0" smtClean="0"/>
              <a:t> until the day before to write his essay, </a:t>
            </a:r>
            <a:r>
              <a:rPr lang="en-US" i="1" dirty="0" smtClean="0"/>
              <a:t>tried</a:t>
            </a:r>
            <a:r>
              <a:rPr lang="en-US" dirty="0" smtClean="0"/>
              <a:t> to use a comma to join two sentences, and </a:t>
            </a:r>
            <a:r>
              <a:rPr lang="en-US" i="1" dirty="0" smtClean="0"/>
              <a:t>lacked</a:t>
            </a:r>
            <a:r>
              <a:rPr lang="en-US" dirty="0" smtClean="0"/>
              <a:t> effort.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4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parallel:</a:t>
            </a:r>
          </a:p>
          <a:p>
            <a:pPr lvl="1"/>
            <a:r>
              <a:rPr lang="en-US" dirty="0" smtClean="0"/>
              <a:t>The coach told the players that they should get a lot of sleep, that they should not eat too much, and to do warm up exercises.</a:t>
            </a:r>
          </a:p>
          <a:p>
            <a:pPr lvl="1"/>
            <a:endParaRPr lang="en-US" dirty="0"/>
          </a:p>
          <a:p>
            <a:r>
              <a:rPr lang="en-US" dirty="0" smtClean="0"/>
              <a:t>Parallel:</a:t>
            </a:r>
          </a:p>
          <a:p>
            <a:pPr lvl="1"/>
            <a:r>
              <a:rPr lang="en-US" dirty="0" smtClean="0"/>
              <a:t>The coach told the players </a:t>
            </a:r>
            <a:r>
              <a:rPr lang="en-US" i="1" dirty="0" smtClean="0"/>
              <a:t>that they should get </a:t>
            </a:r>
            <a:r>
              <a:rPr lang="en-US" dirty="0" smtClean="0"/>
              <a:t>a lot of sleep, </a:t>
            </a:r>
            <a:r>
              <a:rPr lang="en-US" i="1" dirty="0" smtClean="0"/>
              <a:t>that they should not eat </a:t>
            </a:r>
            <a:r>
              <a:rPr lang="en-US" dirty="0" smtClean="0"/>
              <a:t>too much, and </a:t>
            </a:r>
            <a:r>
              <a:rPr lang="en-US" i="1" dirty="0" smtClean="0"/>
              <a:t>that they should do</a:t>
            </a:r>
            <a:r>
              <a:rPr lang="en-US" dirty="0" smtClean="0"/>
              <a:t> warm up exercises.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1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parallel:</a:t>
            </a:r>
          </a:p>
          <a:p>
            <a:pPr lvl="1"/>
            <a:r>
              <a:rPr lang="en-US" dirty="0" smtClean="0"/>
              <a:t>The coach told the players that they should </a:t>
            </a:r>
            <a:r>
              <a:rPr lang="en-US" i="1" dirty="0" smtClean="0"/>
              <a:t>get</a:t>
            </a:r>
            <a:r>
              <a:rPr lang="en-US" dirty="0" smtClean="0"/>
              <a:t> a lot of sleep</a:t>
            </a:r>
            <a:r>
              <a:rPr lang="en-US" i="1" dirty="0" smtClean="0"/>
              <a:t>, not eat </a:t>
            </a:r>
            <a:r>
              <a:rPr lang="en-US" dirty="0" smtClean="0"/>
              <a:t>too much, and </a:t>
            </a:r>
            <a:r>
              <a:rPr lang="en-US" i="1" dirty="0" smtClean="0"/>
              <a:t>do</a:t>
            </a:r>
            <a:r>
              <a:rPr lang="en-US" dirty="0" smtClean="0"/>
              <a:t> warm up exercises.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3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vs. Passive 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Active:</a:t>
            </a:r>
          </a:p>
          <a:p>
            <a:pPr lvl="1"/>
            <a:r>
              <a:rPr lang="en-US" dirty="0" smtClean="0"/>
              <a:t>John threw the ball.</a:t>
            </a:r>
          </a:p>
          <a:p>
            <a:pPr lvl="2"/>
            <a:r>
              <a:rPr lang="en-US" dirty="0" smtClean="0"/>
              <a:t>The subject (John) is doing the action of the verb.</a:t>
            </a:r>
          </a:p>
          <a:p>
            <a:pPr lvl="2"/>
            <a:endParaRPr lang="en-US" dirty="0"/>
          </a:p>
          <a:p>
            <a:r>
              <a:rPr lang="en-US" dirty="0" smtClean="0"/>
              <a:t>Passive:</a:t>
            </a:r>
          </a:p>
          <a:p>
            <a:pPr lvl="1"/>
            <a:r>
              <a:rPr lang="en-US" dirty="0" smtClean="0"/>
              <a:t>The ball was thrown by John.</a:t>
            </a:r>
          </a:p>
          <a:p>
            <a:pPr lvl="2"/>
            <a:r>
              <a:rPr lang="en-US" dirty="0" smtClean="0"/>
              <a:t>The subject (ball) is having the action done to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0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561</Words>
  <Application>Microsoft Macintosh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Parallel Structure</vt:lpstr>
      <vt:lpstr>What is it?</vt:lpstr>
      <vt:lpstr>Words and Phrases</vt:lpstr>
      <vt:lpstr>PowerPoint Presentation</vt:lpstr>
      <vt:lpstr>PowerPoint Presentation</vt:lpstr>
      <vt:lpstr>PowerPoint Presentation</vt:lpstr>
      <vt:lpstr>Clauses</vt:lpstr>
      <vt:lpstr>PowerPoint Presentation</vt:lpstr>
      <vt:lpstr>Active vs. Passive Voice</vt:lpstr>
      <vt:lpstr>Active vs. Passive Voice</vt:lpstr>
      <vt:lpstr>Proofreading Strategies</vt:lpstr>
      <vt:lpstr>More than grammar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Structure</dc:title>
  <dc:creator>Scott MacLeod</dc:creator>
  <cp:lastModifiedBy>Scott MacLeod</cp:lastModifiedBy>
  <cp:revision>16</cp:revision>
  <dcterms:created xsi:type="dcterms:W3CDTF">2016-01-15T23:30:37Z</dcterms:created>
  <dcterms:modified xsi:type="dcterms:W3CDTF">2016-01-19T23:18:11Z</dcterms:modified>
</cp:coreProperties>
</file>